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313" r:id="rId6"/>
    <p:sldId id="300" r:id="rId7"/>
    <p:sldId id="299" r:id="rId8"/>
    <p:sldId id="318" r:id="rId9"/>
    <p:sldId id="302" r:id="rId10"/>
    <p:sldId id="309" r:id="rId11"/>
    <p:sldId id="310" r:id="rId12"/>
    <p:sldId id="303" r:id="rId13"/>
    <p:sldId id="319" r:id="rId14"/>
    <p:sldId id="305" r:id="rId15"/>
    <p:sldId id="316" r:id="rId16"/>
    <p:sldId id="307" r:id="rId17"/>
    <p:sldId id="308" r:id="rId18"/>
    <p:sldId id="320" r:id="rId19"/>
    <p:sldId id="301" r:id="rId20"/>
  </p:sldIdLst>
  <p:sldSz cx="9144000" cy="5143500" type="screen16x9"/>
  <p:notesSz cx="6864350" cy="9998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igenaar" initials="E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8BC7"/>
    <a:srgbClr val="9089C2"/>
    <a:srgbClr val="E4000D"/>
    <a:srgbClr val="262C86"/>
    <a:srgbClr val="282E87"/>
    <a:srgbClr val="A21A25"/>
    <a:srgbClr val="3B3C3B"/>
    <a:srgbClr val="1C2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B94562-132C-F547-A11E-954E352D48FB}" v="1" dt="2022-10-14T11:55:23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8" autoAdjust="0"/>
    <p:restoredTop sz="86395"/>
  </p:normalViewPr>
  <p:slideViewPr>
    <p:cSldViewPr snapToGrid="0" snapToObjects="1">
      <p:cViewPr varScale="1">
        <p:scale>
          <a:sx n="146" d="100"/>
          <a:sy n="146" d="100"/>
        </p:scale>
        <p:origin x="105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1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-2982" y="-96"/>
      </p:cViewPr>
      <p:guideLst>
        <p:guide orient="horz" pos="3149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904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499904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BFFA2DC3-F931-5248-A593-BCE8721FC879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96436"/>
            <a:ext cx="2974552" cy="499904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210" y="9496436"/>
            <a:ext cx="2974552" cy="499904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7DC69846-D20C-E346-957B-50EA6C430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229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904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499904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56259CE1-C8C1-6B4C-A6D6-8574D6964A0C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9300"/>
            <a:ext cx="6664325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35" y="4749086"/>
            <a:ext cx="5491480" cy="4499134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6"/>
            <a:ext cx="2974552" cy="499904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210" y="9496436"/>
            <a:ext cx="2974552" cy="499904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79130E2F-976B-5844-A649-B48CAFC55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155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30E2F-976B-5844-A649-B48CAFC55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1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75660"/>
            <a:ext cx="7772400" cy="754380"/>
          </a:xfrm>
        </p:spPr>
        <p:txBody>
          <a:bodyPr>
            <a:noAutofit/>
          </a:bodyPr>
          <a:lstStyle>
            <a:lvl1pPr algn="ctr">
              <a:defRPr sz="3600">
                <a:solidFill>
                  <a:srgbClr val="1C246B"/>
                </a:solidFill>
              </a:defRPr>
            </a:lvl1pPr>
          </a:lstStyle>
          <a:p>
            <a:r>
              <a:rPr lang="nl-NL" dirty="0"/>
              <a:t>CLICK TO EDIT MASTER TITLE STYLE</a:t>
            </a:r>
            <a:endParaRPr lang="en-US" dirty="0"/>
          </a:p>
        </p:txBody>
      </p:sp>
      <p:pic>
        <p:nvPicPr>
          <p:cNvPr id="9" name="Picture 8" descr="G360_basis powerpoint foot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5443"/>
            <a:ext cx="9144000" cy="507390"/>
          </a:xfrm>
          <a:prstGeom prst="rect">
            <a:avLst/>
          </a:prstGeom>
        </p:spPr>
      </p:pic>
      <p:pic>
        <p:nvPicPr>
          <p:cNvPr id="4" name="Picture 3" descr="G360_basis powerpoint_breed_to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000" cy="3095364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151120" y="4795836"/>
            <a:ext cx="399288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200" b="0" i="0" spc="20" baseline="0" smtClean="0">
                <a:solidFill>
                  <a:srgbClr val="1C246B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baseline="30000"/>
              <a:t>THE CENTRAL SECURITY PLATFORM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78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l-NL" dirty="0"/>
              <a:t>CLICK TO EDIT MASTER TEXT STYLES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4747471"/>
            <a:ext cx="457200" cy="273844"/>
          </a:xfrm>
        </p:spPr>
        <p:txBody>
          <a:bodyPr/>
          <a:lstStyle/>
          <a:p>
            <a:fld id="{28B6AD2B-E5E9-5F4C-8140-5151FCF12DA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93920" y="4773990"/>
            <a:ext cx="399288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200" b="0" i="0" spc="20" baseline="0" smtClean="0">
                <a:solidFill>
                  <a:srgbClr val="1C246B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080" y="4773990"/>
            <a:ext cx="4389120" cy="312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spc="50">
                <a:solidFill>
                  <a:srgbClr val="3B3C3B"/>
                </a:solidFill>
                <a:latin typeface="Raleway Medium"/>
                <a:cs typeface="Raleway Medium"/>
              </a:defRPr>
            </a:lvl1pPr>
          </a:lstStyle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4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4673600" cy="857250"/>
          </a:xfrm>
        </p:spPr>
        <p:txBody>
          <a:bodyPr/>
          <a:lstStyle/>
          <a:p>
            <a:r>
              <a:rPr lang="nl-NL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4673600" cy="3394472"/>
          </a:xfrm>
        </p:spPr>
        <p:txBody>
          <a:bodyPr/>
          <a:lstStyle/>
          <a:p>
            <a:pPr lvl="0"/>
            <a:r>
              <a:rPr lang="nl-NL" dirty="0"/>
              <a:t>CLICK TO EDIT MASTER TEXT STYLES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313680" y="0"/>
            <a:ext cx="3830320" cy="4608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20080" y="735331"/>
            <a:ext cx="2966720" cy="339447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86800" y="4747471"/>
            <a:ext cx="457200" cy="273844"/>
          </a:xfrm>
        </p:spPr>
        <p:txBody>
          <a:bodyPr/>
          <a:lstStyle/>
          <a:p>
            <a:fld id="{28B6AD2B-E5E9-5F4C-8140-5151FCF12DA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93920" y="4773990"/>
            <a:ext cx="399288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200" b="0" i="0" spc="20" baseline="0" smtClean="0">
                <a:solidFill>
                  <a:srgbClr val="1C246B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080" y="4773990"/>
            <a:ext cx="4389120" cy="312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spc="50">
                <a:solidFill>
                  <a:srgbClr val="3B3C3B"/>
                </a:solidFill>
                <a:latin typeface="Raleway Medium"/>
                <a:cs typeface="Raleway Medium"/>
              </a:defRPr>
            </a:lvl1pPr>
          </a:lstStyle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6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4744500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3B3C3B"/>
                </a:solidFill>
                <a:latin typeface="Raleway Medium"/>
                <a:cs typeface="Raleway Medium"/>
              </a:defRPr>
            </a:lvl1pPr>
          </a:lstStyle>
          <a:p>
            <a:fld id="{25085581-6552-8A44-9EDC-5E526CC108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G360_basis powerpoint foot_breed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6099"/>
            <a:ext cx="9144000" cy="51998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080" y="4773990"/>
            <a:ext cx="4389120" cy="312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spc="50">
                <a:solidFill>
                  <a:srgbClr val="3B3C3B"/>
                </a:solidFill>
                <a:latin typeface="Raleway Medium"/>
                <a:cs typeface="Raleway Medium"/>
              </a:defRPr>
            </a:lvl1pPr>
          </a:lstStyle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93920" y="4773990"/>
            <a:ext cx="399288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200" b="0" i="0" spc="20" baseline="0" smtClean="0">
                <a:solidFill>
                  <a:srgbClr val="1C246B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baseline="30000"/>
              <a:t>THE CENTRAL SECURITY PLATFORM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44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000" b="0" i="0" kern="1200">
          <a:solidFill>
            <a:schemeClr val="tx1"/>
          </a:solidFill>
          <a:latin typeface="Raleway SemiBold"/>
          <a:ea typeface="+mj-ea"/>
          <a:cs typeface="Raleway Semi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600" b="0" i="0" kern="1200">
          <a:solidFill>
            <a:srgbClr val="1C246B"/>
          </a:solidFill>
          <a:latin typeface="Raleway SemiBold"/>
          <a:ea typeface="+mn-ea"/>
          <a:cs typeface="Raleway Semi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3B3C3B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rgbClr val="3B3C3B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3B3C3B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rgbClr val="3B3C3B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lighthouse.guardian360.nl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M.Broekhof@Guardian360.ne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dirty="0"/>
              <a:t>INTRODUCTION GUARDIAN360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0CD5F5F-1ED6-D041-A891-46FEC5CD66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41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D8FB6-E8D7-804A-BA35-4CECFE850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BD5BB8-F0EB-1C44-A9D2-F5BE0D382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891F4C-4635-F240-852D-837CCF6931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F79A65-9993-1646-BC2B-ADF214767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33129C03-F548-DA44-9175-624D4D29C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318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5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87000-7B98-AF41-89A6-530B90DD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Geographical coverage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658425-9A7E-344A-829B-1BE97E744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114800" cy="3100245"/>
          </a:xfrm>
        </p:spPr>
        <p:txBody>
          <a:bodyPr>
            <a:normAutofit/>
          </a:bodyPr>
          <a:lstStyle/>
          <a:p>
            <a:r>
              <a:rPr lang="en-US" dirty="0"/>
              <a:t>Approximately 150 partners in:</a:t>
            </a:r>
          </a:p>
          <a:p>
            <a:pPr marL="285750" indent="-285750">
              <a:buFontTx/>
              <a:buChar char="-"/>
            </a:pPr>
            <a:r>
              <a:rPr lang="en-US" dirty="0"/>
              <a:t>Belgium</a:t>
            </a:r>
          </a:p>
          <a:p>
            <a:pPr marL="285750" indent="-285750">
              <a:buFontTx/>
              <a:buChar char="-"/>
            </a:pPr>
            <a:r>
              <a:rPr lang="nl-NL" dirty="0"/>
              <a:t>Colombia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nl-NL" dirty="0"/>
              <a:t>Curaçao</a:t>
            </a:r>
          </a:p>
          <a:p>
            <a:pPr marL="285750" indent="-285750">
              <a:buFontTx/>
              <a:buChar char="-"/>
            </a:pPr>
            <a:r>
              <a:rPr lang="nl-NL" dirty="0"/>
              <a:t>Germany</a:t>
            </a:r>
          </a:p>
          <a:p>
            <a:pPr marL="285750" indent="-285750">
              <a:buFontTx/>
              <a:buChar char="-"/>
            </a:pPr>
            <a:r>
              <a:rPr lang="en-US" dirty="0"/>
              <a:t>Morocco</a:t>
            </a:r>
          </a:p>
          <a:p>
            <a:pPr marL="285750" indent="-285750">
              <a:buFontTx/>
              <a:buChar char="-"/>
            </a:pPr>
            <a:r>
              <a:rPr lang="en-US" dirty="0"/>
              <a:t>Saudi Arabia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Netherlands</a:t>
            </a:r>
          </a:p>
          <a:p>
            <a:pPr marL="285750" indent="-285750">
              <a:buFontTx/>
              <a:buChar char="-"/>
            </a:pPr>
            <a:r>
              <a:rPr lang="en-US" dirty="0"/>
              <a:t>Turkey</a:t>
            </a:r>
          </a:p>
          <a:p>
            <a:pPr marL="285750" indent="-285750">
              <a:buFontTx/>
              <a:buChar char="-"/>
            </a:pPr>
            <a:r>
              <a:rPr lang="en-US" dirty="0"/>
              <a:t>United Kingdom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DFBC1A-03D7-F643-AB0E-EF03E7AF43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8FA3F1-C5E9-0644-A821-4FEFEC09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E4DE0DA-00F9-BA49-8ECA-43D21A643679}"/>
              </a:ext>
            </a:extLst>
          </p:cNvPr>
          <p:cNvSpPr txBox="1">
            <a:spLocks/>
          </p:cNvSpPr>
          <p:nvPr/>
        </p:nvSpPr>
        <p:spPr>
          <a:xfrm>
            <a:off x="4775200" y="1200150"/>
            <a:ext cx="4114800" cy="3100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1C246B"/>
                </a:solidFill>
                <a:latin typeface="Raleway SemiBold"/>
                <a:ea typeface="+mn-ea"/>
                <a:cs typeface="Raleway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End customers in approximately </a:t>
            </a:r>
            <a:br>
              <a:rPr lang="en-US" dirty="0"/>
            </a:br>
            <a:r>
              <a:rPr lang="en-US" dirty="0"/>
              <a:t>150 countries</a:t>
            </a:r>
          </a:p>
        </p:txBody>
      </p:sp>
      <p:pic>
        <p:nvPicPr>
          <p:cNvPr id="8" name="Afbeelding 7" descr="Afbeelding met tekst, kaart&#10;&#10;Automatisch gegenereerde beschrijving">
            <a:extLst>
              <a:ext uri="{FF2B5EF4-FFF2-40B4-BE49-F238E27FC236}">
                <a16:creationId xmlns:a16="http://schemas.microsoft.com/office/drawing/2014/main" id="{2BF4D187-B251-F240-B8B1-FD6DBB33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20" y="1765701"/>
            <a:ext cx="4450080" cy="282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94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81E19-358C-E040-AAC0-0A627BC6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Partner </a:t>
            </a:r>
            <a:r>
              <a:rPr lang="nl-NL" dirty="0" err="1"/>
              <a:t>only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20C205-7C42-B146-A91F-605041C52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a secure, scalable and stable security platform is hard</a:t>
            </a:r>
          </a:p>
          <a:p>
            <a:endParaRPr lang="en-US" dirty="0"/>
          </a:p>
          <a:p>
            <a:r>
              <a:rPr lang="en-US" dirty="0"/>
              <a:t>We don’t want end customers to blame their IT services providers for bad security</a:t>
            </a:r>
          </a:p>
          <a:p>
            <a:endParaRPr lang="en-US" dirty="0"/>
          </a:p>
          <a:p>
            <a:r>
              <a:rPr lang="en-US" dirty="0"/>
              <a:t>System and network engineers are the ones who improve security, clients should be ’in control’ of their business risks</a:t>
            </a:r>
          </a:p>
          <a:p>
            <a:endParaRPr lang="en-US" dirty="0"/>
          </a:p>
          <a:p>
            <a:r>
              <a:rPr lang="en-US" dirty="0"/>
              <a:t>We strongly believe a partner can consult its clients better then we do</a:t>
            </a:r>
          </a:p>
          <a:p>
            <a:endParaRPr lang="en-US" dirty="0"/>
          </a:p>
          <a:p>
            <a:r>
              <a:rPr lang="en-US" dirty="0"/>
              <a:t>And of course, upselling is much easier for a partner ;-)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E786B2-B7C2-A841-8DDE-384ACBF924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A8AE66-8359-EF42-936E-56AC7F6F7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34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436EB-ECE2-334F-AB30-8FEE9FA1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benefits for partners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0AA5DE-5B9F-E64D-876F-48D4F5AFB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55801"/>
          </a:xfrm>
        </p:spPr>
        <p:txBody>
          <a:bodyPr numCol="2">
            <a:normAutofit/>
          </a:bodyPr>
          <a:lstStyle/>
          <a:p>
            <a:r>
              <a:rPr lang="en-US" dirty="0"/>
              <a:t>Easy to sell, easy to onboard</a:t>
            </a:r>
          </a:p>
          <a:p>
            <a:endParaRPr lang="en-US" dirty="0"/>
          </a:p>
          <a:p>
            <a:r>
              <a:rPr lang="en-US" dirty="0"/>
              <a:t>No security specialist needed</a:t>
            </a:r>
          </a:p>
          <a:p>
            <a:endParaRPr lang="en-US" dirty="0"/>
          </a:p>
          <a:p>
            <a:r>
              <a:rPr lang="en-US" dirty="0"/>
              <a:t>Increase MRR</a:t>
            </a:r>
          </a:p>
          <a:p>
            <a:endParaRPr lang="en-US" dirty="0"/>
          </a:p>
          <a:p>
            <a:r>
              <a:rPr lang="en-US" dirty="0"/>
              <a:t>Create new contact moment with </a:t>
            </a:r>
            <a:br>
              <a:rPr lang="en-US" dirty="0"/>
            </a:br>
            <a:r>
              <a:rPr lang="en-US" dirty="0"/>
              <a:t>clients on a monthly basis</a:t>
            </a:r>
          </a:p>
          <a:p>
            <a:endParaRPr lang="en-US" dirty="0"/>
          </a:p>
          <a:p>
            <a:r>
              <a:rPr lang="en-US" dirty="0"/>
              <a:t>Partnership possibility without being chased by a sales guy</a:t>
            </a:r>
          </a:p>
          <a:p>
            <a:endParaRPr lang="en-US" dirty="0"/>
          </a:p>
          <a:p>
            <a:r>
              <a:rPr lang="en-US" dirty="0"/>
              <a:t>Prove to end customers that your security is in order</a:t>
            </a:r>
          </a:p>
          <a:p>
            <a:endParaRPr lang="en-US" dirty="0"/>
          </a:p>
          <a:p>
            <a:r>
              <a:rPr lang="en-US" dirty="0"/>
              <a:t>Comply with GDPR, ISO27001, OWASP, PCI-DSS And 10 other norms/regulations/standards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CB646-823B-0C40-A6E1-3B864EC34F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EB9ECA-E37A-574B-800D-F5BA0E3E0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9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CBBC5-9203-6749-B070-CC0FF764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Demo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4591A3-6BDD-0D42-B957-BBFCC2051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624" y="2160384"/>
            <a:ext cx="3598752" cy="411366"/>
          </a:xfrm>
        </p:spPr>
        <p:txBody>
          <a:bodyPr/>
          <a:lstStyle/>
          <a:p>
            <a:r>
              <a:rPr lang="nl-NL" dirty="0">
                <a:hlinkClick r:id="rId2"/>
              </a:rPr>
              <a:t>https://lighthouse.guardian360.nl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A6BAD2-C1D9-BE41-858E-BD6B5FC017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0B8C30-8E50-4342-858A-5DBD2DEF8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182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AE83A-798C-BF41-B159-787D37F0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9DB3CC-4E1F-B043-8232-5B6D54E7C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3645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Guardian360 allows IT-services providers to offer security services to clients, without the need of security specialists and a 24/7 operating SOC</a:t>
            </a:r>
          </a:p>
          <a:p>
            <a:endParaRPr lang="en-US" dirty="0"/>
          </a:p>
          <a:p>
            <a:r>
              <a:rPr lang="en-US" dirty="0"/>
              <a:t>Partner only, we generate leads and orders for partners</a:t>
            </a:r>
          </a:p>
          <a:p>
            <a:endParaRPr lang="en-US" dirty="0"/>
          </a:p>
          <a:p>
            <a:r>
              <a:rPr lang="en-US" dirty="0"/>
              <a:t>SME offerings (as well as large enterprise offerings)</a:t>
            </a:r>
          </a:p>
          <a:p>
            <a:endParaRPr lang="en-US" dirty="0"/>
          </a:p>
          <a:p>
            <a:r>
              <a:rPr lang="en-US" dirty="0"/>
              <a:t>Security is a continuous process, we offer subscription-based services only</a:t>
            </a:r>
          </a:p>
          <a:p>
            <a:endParaRPr lang="en-US" dirty="0"/>
          </a:p>
          <a:p>
            <a:r>
              <a:rPr lang="en-US" dirty="0"/>
              <a:t>Increase MRR and up- and cross sell other services</a:t>
            </a:r>
          </a:p>
          <a:p>
            <a:endParaRPr lang="en-US" dirty="0"/>
          </a:p>
          <a:p>
            <a:r>
              <a:rPr lang="en-US"/>
              <a:t>14 Days </a:t>
            </a:r>
            <a:r>
              <a:rPr lang="en-US" dirty="0"/>
              <a:t>try before you buy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EF67BA-7BE9-D845-B112-290CB48D1E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E915F6-DDD5-CD43-B615-DAAA8BCD6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3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/>
          <p:cNvSpPr/>
          <p:nvPr/>
        </p:nvSpPr>
        <p:spPr>
          <a:xfrm>
            <a:off x="0" y="435363"/>
            <a:ext cx="9144000" cy="2533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c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709"/>
            <a:ext cx="9144000" cy="8686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0912" y="1633131"/>
            <a:ext cx="109134" cy="10913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775" y="1921362"/>
            <a:ext cx="120271" cy="12027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53" y="2123049"/>
            <a:ext cx="345064" cy="25851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69" y="1218092"/>
            <a:ext cx="158195" cy="15819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201" y="2763520"/>
            <a:ext cx="133664" cy="10866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71" y="550472"/>
            <a:ext cx="122545" cy="12254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18" y="2438547"/>
            <a:ext cx="138734" cy="138734"/>
          </a:xfrm>
          <a:prstGeom prst="rect">
            <a:avLst/>
          </a:prstGeom>
        </p:spPr>
      </p:pic>
      <p:sp>
        <p:nvSpPr>
          <p:cNvPr id="15" name="Rechthoek 14"/>
          <p:cNvSpPr/>
          <p:nvPr/>
        </p:nvSpPr>
        <p:spPr>
          <a:xfrm>
            <a:off x="6922216" y="500784"/>
            <a:ext cx="2600434" cy="2602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900" dirty="0">
                <a:solidFill>
                  <a:srgbClr val="1C246B"/>
                </a:solidFill>
                <a:latin typeface="Raleway" panose="020B0503030101060003" pitchFamily="34" charset="0"/>
              </a:rPr>
              <a:t>Guardian360</a:t>
            </a:r>
          </a:p>
          <a:p>
            <a:r>
              <a:rPr lang="nl-NL" sz="900" dirty="0" err="1">
                <a:solidFill>
                  <a:srgbClr val="1C246B"/>
                </a:solidFill>
                <a:latin typeface="Raleway" panose="020B0503030101060003" pitchFamily="34" charset="0"/>
              </a:rPr>
              <a:t>Orteliuslaan</a:t>
            </a:r>
            <a:r>
              <a:rPr lang="nl-NL" sz="900" dirty="0">
                <a:solidFill>
                  <a:srgbClr val="1C246B"/>
                </a:solidFill>
                <a:latin typeface="Raleway" panose="020B0503030101060003" pitchFamily="34" charset="0"/>
              </a:rPr>
              <a:t> 1000</a:t>
            </a:r>
          </a:p>
          <a:p>
            <a:r>
              <a:rPr lang="nl-NL" sz="900" dirty="0">
                <a:solidFill>
                  <a:srgbClr val="1C246B"/>
                </a:solidFill>
                <a:latin typeface="Raleway" panose="020B0503030101060003" pitchFamily="34" charset="0"/>
              </a:rPr>
              <a:t>3528 BD Utrecht</a:t>
            </a:r>
          </a:p>
          <a:p>
            <a:r>
              <a:rPr lang="en-US" sz="900" dirty="0">
                <a:solidFill>
                  <a:srgbClr val="1C246B"/>
                </a:solidFill>
                <a:latin typeface="Raleway" panose="020B0503030101060003" pitchFamily="34" charset="0"/>
              </a:rPr>
              <a:t>The Netherlands</a:t>
            </a:r>
            <a:endParaRPr lang="nl-NL" sz="900" dirty="0">
              <a:solidFill>
                <a:srgbClr val="1C246B"/>
              </a:solidFill>
              <a:latin typeface="Raleway" panose="020B0503030101060003" pitchFamily="34" charset="0"/>
            </a:endParaRPr>
          </a:p>
          <a:p>
            <a:endParaRPr lang="en-US" sz="900" dirty="0">
              <a:solidFill>
                <a:srgbClr val="1C246B"/>
              </a:solidFill>
              <a:latin typeface="Raleway" panose="020B0503030101060003" pitchFamily="34" charset="0"/>
            </a:endParaRPr>
          </a:p>
          <a:p>
            <a:r>
              <a:rPr lang="nl-NL" sz="900" dirty="0">
                <a:solidFill>
                  <a:srgbClr val="1C246B"/>
                </a:solidFill>
                <a:latin typeface="Raleway" panose="020B0503030101060003" pitchFamily="34" charset="0"/>
              </a:rPr>
              <a:t>P.O. Box 2655</a:t>
            </a:r>
          </a:p>
          <a:p>
            <a:r>
              <a:rPr lang="nl-NL" sz="900" dirty="0">
                <a:solidFill>
                  <a:srgbClr val="1C246B"/>
                </a:solidFill>
                <a:latin typeface="Raleway" panose="020B0503030101060003" pitchFamily="34" charset="0"/>
              </a:rPr>
              <a:t>3000 CR Rotterdam</a:t>
            </a:r>
          </a:p>
          <a:p>
            <a:endParaRPr lang="nl-NL" sz="900" dirty="0">
              <a:solidFill>
                <a:srgbClr val="1C246B"/>
              </a:solidFill>
              <a:latin typeface="Raleway" panose="020B0503030101060003" pitchFamily="34" charset="0"/>
            </a:endParaRPr>
          </a:p>
          <a:p>
            <a:r>
              <a:rPr lang="nl-NL" sz="900" dirty="0">
                <a:solidFill>
                  <a:srgbClr val="1C246B"/>
                </a:solidFill>
                <a:latin typeface="Raleway" panose="020B0503030101060003" pitchFamily="34" charset="0"/>
              </a:rPr>
              <a:t>+31(0)88 - 255 15 00</a:t>
            </a:r>
          </a:p>
          <a:p>
            <a:endParaRPr lang="nl-NL" sz="900" dirty="0">
              <a:solidFill>
                <a:srgbClr val="1C246B"/>
              </a:solidFill>
              <a:latin typeface="Raleway" panose="020B0503030101060003" pitchFamily="34" charset="0"/>
            </a:endParaRPr>
          </a:p>
          <a:p>
            <a:r>
              <a:rPr lang="nl-NL" sz="900" dirty="0">
                <a:solidFill>
                  <a:srgbClr val="1C246B"/>
                </a:solidFill>
                <a:latin typeface="Raleway" panose="020B0503030101060003" pitchFamily="34" charset="0"/>
              </a:rPr>
              <a:t>Guardian360.net</a:t>
            </a:r>
          </a:p>
          <a:p>
            <a:endParaRPr lang="nl-NL" sz="900" dirty="0">
              <a:solidFill>
                <a:srgbClr val="1C246B"/>
              </a:solidFill>
              <a:latin typeface="Raleway" panose="020B0503030101060003" pitchFamily="34" charset="0"/>
            </a:endParaRPr>
          </a:p>
          <a:p>
            <a:r>
              <a:rPr lang="en-US" sz="900" dirty="0">
                <a:solidFill>
                  <a:srgbClr val="1C246B"/>
                </a:solidFill>
                <a:latin typeface="Raleway" panose="020B0503030101060003" pitchFamily="34" charset="0"/>
              </a:rPr>
              <a:t>info@guardian360.net </a:t>
            </a:r>
            <a:endParaRPr lang="nl-NL" sz="900" dirty="0">
              <a:solidFill>
                <a:srgbClr val="1C246B"/>
              </a:solidFill>
              <a:latin typeface="Raleway" panose="020B0503030101060003" pitchFamily="34" charset="0"/>
            </a:endParaRPr>
          </a:p>
          <a:p>
            <a:endParaRPr lang="nl-NL" sz="900" dirty="0">
              <a:solidFill>
                <a:srgbClr val="1C246B"/>
              </a:solidFill>
              <a:latin typeface="Raleway" panose="020B0503030101060003" pitchFamily="34" charset="0"/>
            </a:endParaRPr>
          </a:p>
          <a:p>
            <a:r>
              <a:rPr lang="nl-NL" sz="900" dirty="0">
                <a:solidFill>
                  <a:srgbClr val="1C246B"/>
                </a:solidFill>
                <a:latin typeface="Raleway" panose="020B0503030101060003" pitchFamily="34" charset="0"/>
              </a:rPr>
              <a:t>Guardian360 bv </a:t>
            </a:r>
          </a:p>
          <a:p>
            <a:endParaRPr lang="nl-NL" sz="900" dirty="0">
              <a:solidFill>
                <a:srgbClr val="1C246B"/>
              </a:solidFill>
              <a:latin typeface="Raleway" panose="020B0503030101060003" pitchFamily="34" charset="0"/>
            </a:endParaRPr>
          </a:p>
          <a:p>
            <a:r>
              <a:rPr lang="nl-NL" sz="900" dirty="0">
                <a:solidFill>
                  <a:srgbClr val="1C246B"/>
                </a:solidFill>
                <a:latin typeface="Raleway" panose="020B0503030101060003" pitchFamily="34" charset="0"/>
              </a:rPr>
              <a:t>@Guardian360NET</a:t>
            </a:r>
          </a:p>
          <a:p>
            <a:endParaRPr lang="nl-NL" sz="1013" dirty="0">
              <a:solidFill>
                <a:srgbClr val="1C246B"/>
              </a:solidFill>
              <a:latin typeface="Raleway" panose="020B0503030101060003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53" y="1586580"/>
            <a:ext cx="4106813" cy="504677"/>
          </a:xfrm>
          <a:prstGeom prst="rect">
            <a:avLst/>
          </a:prstGeo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3CE5052-7CC3-D546-80D5-A89C1182B5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F66C6BE-52D3-B549-BC3D-2C7202025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1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8D8970-88A9-144D-88CD-917D85CF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5238520" cy="857250"/>
          </a:xfrm>
        </p:spPr>
        <p:txBody>
          <a:bodyPr/>
          <a:lstStyle/>
          <a:p>
            <a:r>
              <a:rPr lang="nl-NL" dirty="0"/>
              <a:t>Jan Martijn Broekhof MBA</a:t>
            </a:r>
          </a:p>
        </p:txBody>
      </p:sp>
      <p:pic>
        <p:nvPicPr>
          <p:cNvPr id="7" name="Tijdelijke aanduiding voor inhoud 6" descr="Afbeelding met persoon, man, kleding, gebouw&#10;&#10;Automatisch gegenereerde beschrijving">
            <a:extLst>
              <a:ext uri="{FF2B5EF4-FFF2-40B4-BE49-F238E27FC236}">
                <a16:creationId xmlns:a16="http://schemas.microsoft.com/office/drawing/2014/main" id="{FDC75A72-6EEF-294E-82C2-B1E30D82D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4368" y="0"/>
            <a:ext cx="3079632" cy="4615647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EC6D9D-C7E1-F448-BDFA-4F8ED6A841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4DB7A9-406A-624E-A852-ABB102743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12B231F9-DA18-A541-9FBE-47581C5061AC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5238520" cy="31002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1C246B"/>
                </a:solidFill>
                <a:latin typeface="Raleway SemiBold"/>
                <a:ea typeface="+mn-ea"/>
                <a:cs typeface="Raleway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Founder and MD </a:t>
            </a:r>
          </a:p>
          <a:p>
            <a:endParaRPr lang="en-US" dirty="0"/>
          </a:p>
          <a:p>
            <a:r>
              <a:rPr lang="en-US" dirty="0"/>
              <a:t>IT Entrepreneur since 2001</a:t>
            </a:r>
          </a:p>
          <a:p>
            <a:endParaRPr lang="en-US" dirty="0"/>
          </a:p>
          <a:p>
            <a:r>
              <a:rPr lang="en-US" dirty="0"/>
              <a:t>Guardian360 Lighthouse Product Owner</a:t>
            </a:r>
          </a:p>
          <a:p>
            <a:endParaRPr lang="en-US" dirty="0"/>
          </a:p>
          <a:p>
            <a:r>
              <a:rPr lang="en-US" dirty="0"/>
              <a:t>I strongly believe it’s unfair that organizations invested heavily in IT and have to deal with online criminals</a:t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3"/>
              </a:rPr>
              <a:t>JM.Broekhof@Guardian360.net</a:t>
            </a:r>
            <a:r>
              <a:rPr lang="en-US" dirty="0"/>
              <a:t> </a:t>
            </a:r>
          </a:p>
          <a:p>
            <a:r>
              <a:rPr lang="en-US" dirty="0"/>
              <a:t>+31624565502</a:t>
            </a:r>
          </a:p>
        </p:txBody>
      </p:sp>
    </p:spTree>
    <p:extLst>
      <p:ext uri="{BB962C8B-B14F-4D97-AF65-F5344CB8AC3E}">
        <p14:creationId xmlns:p14="http://schemas.microsoft.com/office/powerpoint/2010/main" val="362426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588C24-1DC6-3C4D-97DE-FE4CC8EA19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E41246-F451-3B4D-9EF1-5675A242C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  <p:pic>
        <p:nvPicPr>
          <p:cNvPr id="11" name="Afbeelding 10" descr="Afbeelding met binnen, persoon, stoel, tafel&#10;&#10;Automatisch gegenereerde beschrijving">
            <a:extLst>
              <a:ext uri="{FF2B5EF4-FFF2-40B4-BE49-F238E27FC236}">
                <a16:creationId xmlns:a16="http://schemas.microsoft.com/office/drawing/2014/main" id="{40E19C72-51DB-4B4B-A47D-B2C70BBA8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88" y="-330511"/>
            <a:ext cx="9229387" cy="616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56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87000-7B98-AF41-89A6-530B90DD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Company background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658425-9A7E-344A-829B-1BE97E744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5128352" cy="31002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Netherlands based ISV</a:t>
            </a:r>
          </a:p>
          <a:p>
            <a:endParaRPr lang="en-US" dirty="0"/>
          </a:p>
          <a:p>
            <a:r>
              <a:rPr lang="en-US" dirty="0"/>
              <a:t>Partner only strategy</a:t>
            </a:r>
          </a:p>
          <a:p>
            <a:endParaRPr lang="en-US" dirty="0"/>
          </a:p>
          <a:p>
            <a:r>
              <a:rPr lang="en-US" dirty="0"/>
              <a:t>Privately held, founded in 2015</a:t>
            </a:r>
          </a:p>
          <a:p>
            <a:endParaRPr lang="en-US" dirty="0"/>
          </a:p>
          <a:p>
            <a:r>
              <a:rPr lang="en-US" dirty="0"/>
              <a:t>10 staff</a:t>
            </a:r>
          </a:p>
          <a:p>
            <a:endParaRPr lang="en-US" dirty="0"/>
          </a:p>
          <a:p>
            <a:r>
              <a:rPr lang="en-US" dirty="0"/>
              <a:t>ISO27001 certified</a:t>
            </a:r>
          </a:p>
          <a:p>
            <a:endParaRPr lang="en-US" dirty="0"/>
          </a:p>
          <a:p>
            <a:r>
              <a:rPr lang="en-US" dirty="0"/>
              <a:t>We thrive to make security a commodity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DFBC1A-03D7-F643-AB0E-EF03E7AF43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8FA3F1-C5E9-0644-A821-4FEFEC09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  <p:pic>
        <p:nvPicPr>
          <p:cNvPr id="8" name="Afbeelding 7" descr="Afbeelding met binnen, laptop, tafel, persoon&#10;&#10;Automatisch gegenereerde beschrijving">
            <a:extLst>
              <a:ext uri="{FF2B5EF4-FFF2-40B4-BE49-F238E27FC236}">
                <a16:creationId xmlns:a16="http://schemas.microsoft.com/office/drawing/2014/main" id="{52BADF40-CD45-034C-9AEA-33D68EC1A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37" r="7313"/>
          <a:stretch/>
        </p:blipFill>
        <p:spPr>
          <a:xfrm>
            <a:off x="5585552" y="0"/>
            <a:ext cx="3558448" cy="46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0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A45BD7-0D17-ED4B-8DC1-CD06285C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Information security </a:t>
            </a: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risk management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9463B5-2A25-F749-8615-6FEC19C9F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“Holy Trinity” within information security: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Guardian360 adds another trinity: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Remediate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79434D-2656-3F4D-A3F2-C2C0BB5C48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07D5E7-C569-DE4C-80B0-B37633B39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5287E2F-BF90-7844-92F5-FFB35D42A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5" t="7569" r="28438" b="17272"/>
          <a:stretch/>
        </p:blipFill>
        <p:spPr>
          <a:xfrm>
            <a:off x="5948126" y="770847"/>
            <a:ext cx="3195873" cy="38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87000-7B98-AF41-89A6-530B90DD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Guardian360 Subscription Services (MRR)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658425-9A7E-344A-829B-1BE97E744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00245"/>
          </a:xfrm>
        </p:spPr>
        <p:txBody>
          <a:bodyPr numCol="2">
            <a:normAutofit/>
          </a:bodyPr>
          <a:lstStyle/>
          <a:p>
            <a:r>
              <a:rPr lang="en-US" sz="1400" dirty="0"/>
              <a:t>Continuous scanning and monitoring: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Office networks;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Web applications;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IOT/SCADA devices.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r>
              <a:rPr lang="en-US" sz="1400" dirty="0"/>
              <a:t>Compliance module, automated audits on: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GDPR Recommendations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ISO27001 Compliance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OWASP Recommendations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PCI-DSS Compliance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And 10 other norms/regulations/</a:t>
            </a:r>
            <a:br>
              <a:rPr lang="en-US" sz="1400" dirty="0"/>
            </a:br>
            <a:r>
              <a:rPr lang="en-US" sz="1400" dirty="0"/>
              <a:t>standards</a:t>
            </a:r>
          </a:p>
          <a:p>
            <a:r>
              <a:rPr lang="en-US" sz="1400" dirty="0"/>
              <a:t>Continuous detection of hackers</a:t>
            </a:r>
          </a:p>
          <a:p>
            <a:endParaRPr lang="en-US" sz="1400" dirty="0"/>
          </a:p>
          <a:p>
            <a:r>
              <a:rPr lang="en-US" sz="1400" dirty="0"/>
              <a:t>Pricing is based on: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# IP’s and/or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# Staff and/or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# URL’s and/or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# Norms/regulations/standards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DFBC1A-03D7-F643-AB0E-EF03E7AF43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8FA3F1-C5E9-0644-A821-4FEFEC09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10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8124B0-9F63-6A43-AD25-8EB50ACA8D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E9BAEF-0B06-6C40-9529-16A347450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  <p:pic>
        <p:nvPicPr>
          <p:cNvPr id="7" name="Afbeelding 6" descr="Afbeelding met schermafbeelding, monitor, computer, telefoon&#10;&#10;Automatisch gegenereerde beschrijving">
            <a:extLst>
              <a:ext uri="{FF2B5EF4-FFF2-40B4-BE49-F238E27FC236}">
                <a16:creationId xmlns:a16="http://schemas.microsoft.com/office/drawing/2014/main" id="{7B870267-8916-9F4C-AF24-9E4A99D33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7" y="0"/>
            <a:ext cx="9144000" cy="574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54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87000-7B98-AF41-89A6-530B90DD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Technology stack Guardian360 Lighthouse Platform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658425-9A7E-344A-829B-1BE97E744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00245"/>
          </a:xfrm>
        </p:spPr>
        <p:txBody>
          <a:bodyPr numCol="1">
            <a:normAutofit/>
          </a:bodyPr>
          <a:lstStyle/>
          <a:p>
            <a:r>
              <a:rPr lang="en-US" sz="1400" dirty="0"/>
              <a:t>Combination of commercial, open source and inhouse developed tools</a:t>
            </a:r>
          </a:p>
          <a:p>
            <a:endParaRPr lang="en-US" sz="1400" dirty="0"/>
          </a:p>
          <a:p>
            <a:r>
              <a:rPr lang="en-US" sz="1400" dirty="0"/>
              <a:t>We aim to have as less staff as possible, so we automate everything: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Test driven development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Continuous code quality review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Code linting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Hardening and security testing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r>
              <a:rPr lang="en-US" sz="1400" dirty="0"/>
              <a:t>We adopted docker, gRPC, python 3, CICD and other </a:t>
            </a:r>
            <a:r>
              <a:rPr lang="en-US" sz="1400" dirty="0" err="1"/>
              <a:t>SecDevOps</a:t>
            </a:r>
            <a:r>
              <a:rPr lang="en-US" sz="1400" dirty="0"/>
              <a:t> tools and best practices</a:t>
            </a:r>
          </a:p>
          <a:p>
            <a:endParaRPr lang="en-US" sz="1400" dirty="0"/>
          </a:p>
          <a:p>
            <a:r>
              <a:rPr lang="en-US" sz="1400" dirty="0"/>
              <a:t>Central platform is currently hosted on Guardian360 infrastructure in The Netherlands, </a:t>
            </a:r>
            <a:br>
              <a:rPr lang="en-US" sz="1400" dirty="0"/>
            </a:br>
            <a:r>
              <a:rPr lang="en-US" sz="1400" dirty="0"/>
              <a:t>hosting a copy in the region will be possible in the near future</a:t>
            </a:r>
          </a:p>
          <a:p>
            <a:endParaRPr lang="en-US" sz="14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DFBC1A-03D7-F643-AB0E-EF03E7AF43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8FA3F1-C5E9-0644-A821-4FEFEC09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A7EC31AB-C152-6A42-A922-BDB9CB8E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367" y="0"/>
            <a:ext cx="2308634" cy="230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67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87000-7B98-AF41-89A6-530B90DD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and USP’s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658425-9A7E-344A-829B-1BE97E744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5756095" cy="10360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 competition (we know of) for the complete offering</a:t>
            </a:r>
          </a:p>
          <a:p>
            <a:endParaRPr lang="en-US" dirty="0"/>
          </a:p>
          <a:p>
            <a:r>
              <a:rPr lang="en-US" dirty="0"/>
              <a:t>Competition in various fields: vulnerability scanning, detection and phishing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DFBC1A-03D7-F643-AB0E-EF03E7AF43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baseline="30000"/>
              <a:t>THE CENTRAL SECURITY PLATFORM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8FA3F1-C5E9-0644-A821-4FEFEC09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aseline="30000"/>
              <a:t>Introduction to Distributors and Partners</a:t>
            </a:r>
            <a:endParaRPr lang="en-US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27EE5919-F367-0146-9225-B650042A6534}"/>
              </a:ext>
            </a:extLst>
          </p:cNvPr>
          <p:cNvSpPr txBox="1">
            <a:spLocks/>
          </p:cNvSpPr>
          <p:nvPr/>
        </p:nvSpPr>
        <p:spPr>
          <a:xfrm>
            <a:off x="457200" y="2298391"/>
            <a:ext cx="8229600" cy="187406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1C246B"/>
                </a:solidFill>
                <a:latin typeface="Raleway SemiBold"/>
                <a:ea typeface="+mn-ea"/>
                <a:cs typeface="Raleway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3B3C3B"/>
                </a:solidFill>
                <a:latin typeface="Raleway"/>
                <a:ea typeface="+mn-ea"/>
                <a:cs typeface="Ralewa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USP’s Guardian360:</a:t>
            </a:r>
          </a:p>
          <a:p>
            <a:pPr marL="285750" indent="-285750">
              <a:buFontTx/>
              <a:buChar char="-"/>
            </a:pPr>
            <a:r>
              <a:rPr lang="en-US" dirty="0"/>
              <a:t>Multiple scanners;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Continuous subscription services;</a:t>
            </a:r>
          </a:p>
          <a:p>
            <a:pPr marL="285750" indent="-285750">
              <a:buFontTx/>
              <a:buChar char="-"/>
            </a:pPr>
            <a:r>
              <a:rPr lang="en-US" dirty="0"/>
              <a:t>Single pane of glass;</a:t>
            </a:r>
          </a:p>
          <a:p>
            <a:pPr marL="285750" indent="-285750">
              <a:buFontTx/>
              <a:buChar char="-"/>
            </a:pPr>
            <a:r>
              <a:rPr lang="en-US" dirty="0"/>
              <a:t>Partner only strategy;</a:t>
            </a:r>
          </a:p>
          <a:p>
            <a:pPr marL="285750" indent="-285750">
              <a:buFontTx/>
              <a:buChar char="-"/>
            </a:pPr>
            <a:r>
              <a:rPr lang="en-US" dirty="0"/>
              <a:t>Offering for SME companies.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7" name="Tijdelijke aanduiding voor inhoud 6" descr="Afbeelding met boek, binnen, plank, zitten&#10;&#10;Automatisch gegenereerde beschrijving">
            <a:extLst>
              <a:ext uri="{FF2B5EF4-FFF2-40B4-BE49-F238E27FC236}">
                <a16:creationId xmlns:a16="http://schemas.microsoft.com/office/drawing/2014/main" id="{BD1FF47A-BF3F-8B44-9C9C-3248EF593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782" y="9053"/>
            <a:ext cx="6887069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08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360 powerpoint basis_breed" id="{E91D6850-4A2F-4892-8ADE-C478C8D81564}" vid="{360E7693-7DC4-4CDC-A443-722173E79B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07E3A6F7B86B458048B4A26ED9D31E" ma:contentTypeVersion="16" ma:contentTypeDescription="Create a new document." ma:contentTypeScope="" ma:versionID="c69b556879f2b0867fcf558265da7a68">
  <xsd:schema xmlns:xsd="http://www.w3.org/2001/XMLSchema" xmlns:xs="http://www.w3.org/2001/XMLSchema" xmlns:p="http://schemas.microsoft.com/office/2006/metadata/properties" xmlns:ns2="33d5fec3-4646-4b91-bf61-2f8f8f0a9a4a" xmlns:ns3="98fc2c15-0383-40a8-9dc6-f7ccdedbe4c0" targetNamespace="http://schemas.microsoft.com/office/2006/metadata/properties" ma:root="true" ma:fieldsID="685cd54702b86e034546101b0567383e" ns2:_="" ns3:_="">
    <xsd:import namespace="33d5fec3-4646-4b91-bf61-2f8f8f0a9a4a"/>
    <xsd:import namespace="98fc2c15-0383-40a8-9dc6-f7ccdedbe4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5fec3-4646-4b91-bf61-2f8f8f0a9a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247ae8d-c915-40e1-801e-7c07dfb3d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c2c15-0383-40a8-9dc6-f7ccdedbe4c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e20f77-3fc2-4187-b992-38f8d0445748}" ma:internalName="TaxCatchAll" ma:showField="CatchAllData" ma:web="98fc2c15-0383-40a8-9dc6-f7ccdedbe4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d5fec3-4646-4b91-bf61-2f8f8f0a9a4a">
      <Terms xmlns="http://schemas.microsoft.com/office/infopath/2007/PartnerControls"/>
    </lcf76f155ced4ddcb4097134ff3c332f>
    <TaxCatchAll xmlns="98fc2c15-0383-40a8-9dc6-f7ccdedbe4c0" xsi:nil="true"/>
  </documentManagement>
</p:properties>
</file>

<file path=customXml/itemProps1.xml><?xml version="1.0" encoding="utf-8"?>
<ds:datastoreItem xmlns:ds="http://schemas.openxmlformats.org/officeDocument/2006/customXml" ds:itemID="{2A3F6364-8F1F-4B5D-9D6A-C1280740FF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0E4252-3656-4D28-82E0-BC3C36036A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5fec3-4646-4b91-bf61-2f8f8f0a9a4a"/>
    <ds:schemaRef ds:uri="98fc2c15-0383-40a8-9dc6-f7ccdedbe4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B77BD1-04C1-4C66-ADBF-A9B91433894C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purl.org/dc/elements/1.1/"/>
    <ds:schemaRef ds:uri="98fc2c15-0383-40a8-9dc6-f7ccdedbe4c0"/>
    <ds:schemaRef ds:uri="http://schemas.microsoft.com/office/infopath/2007/PartnerControls"/>
    <ds:schemaRef ds:uri="http://schemas.openxmlformats.org/package/2006/metadata/core-properties"/>
    <ds:schemaRef ds:uri="33d5fec3-4646-4b91-bf61-2f8f8f0a9a4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G360 powerpoint basis_breed</Template>
  <TotalTime>1449</TotalTime>
  <Words>723</Words>
  <Application>Microsoft Macintosh PowerPoint</Application>
  <PresentationFormat>On-screen Show (16:9)</PresentationFormat>
  <Paragraphs>174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Raleway</vt:lpstr>
      <vt:lpstr>Raleway Medium</vt:lpstr>
      <vt:lpstr>Raleway SemiBold</vt:lpstr>
      <vt:lpstr>Kantoorthema</vt:lpstr>
      <vt:lpstr>INTRODUCTION GUARDIAN360</vt:lpstr>
      <vt:lpstr>Jan Martijn Broekhof MBA</vt:lpstr>
      <vt:lpstr>PowerPoint Presentation</vt:lpstr>
      <vt:lpstr>Company background</vt:lpstr>
      <vt:lpstr>Information security related to risk management</vt:lpstr>
      <vt:lpstr>Guardian360 Subscription Services (MRR)</vt:lpstr>
      <vt:lpstr>PowerPoint Presentation</vt:lpstr>
      <vt:lpstr>Technology stack Guardian360 Lighthouse Platform</vt:lpstr>
      <vt:lpstr>Competition and USP’s</vt:lpstr>
      <vt:lpstr>PowerPoint Presentation</vt:lpstr>
      <vt:lpstr>Geographical coverage</vt:lpstr>
      <vt:lpstr>Partner only?</vt:lpstr>
      <vt:lpstr>Main benefits for partners</vt:lpstr>
      <vt:lpstr>Demo</vt:lpstr>
      <vt:lpstr>Take-aways</vt:lpstr>
      <vt:lpstr>PowerPoint Presentation</vt:lpstr>
    </vt:vector>
  </TitlesOfParts>
  <Company>Intermax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CENTRALE SECURITY PLATFORM</dc:title>
  <dc:creator>Jan Martijn Broekhof</dc:creator>
  <cp:lastModifiedBy>Jan Martijn Broekhof</cp:lastModifiedBy>
  <cp:revision>130</cp:revision>
  <cp:lastPrinted>2016-05-24T14:02:21Z</cp:lastPrinted>
  <dcterms:created xsi:type="dcterms:W3CDTF">2016-02-18T12:37:46Z</dcterms:created>
  <dcterms:modified xsi:type="dcterms:W3CDTF">2022-10-14T11:57:18Z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0x010100BC07E3A6F7B86B458048B4A26ED9D31E</vt:lpwstr>
  </property>
</Properties>
</file>