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351" r:id="rId6"/>
    <p:sldId id="290" r:id="rId7"/>
    <p:sldId id="304" r:id="rId8"/>
    <p:sldId id="305" r:id="rId9"/>
    <p:sldId id="352" r:id="rId10"/>
    <p:sldId id="353" r:id="rId11"/>
    <p:sldId id="354" r:id="rId12"/>
    <p:sldId id="357" r:id="rId13"/>
    <p:sldId id="356" r:id="rId14"/>
    <p:sldId id="358" r:id="rId15"/>
    <p:sldId id="295" r:id="rId16"/>
  </p:sldIdLst>
  <p:sldSz cx="9144000" cy="5143500" type="screen16x9"/>
  <p:notesSz cx="6864350" cy="999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49">
          <p15:clr>
            <a:srgbClr val="A4A3A4"/>
          </p15:clr>
        </p15:guide>
        <p15:guide id="2" pos="216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igenaar" initials="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BC7"/>
    <a:srgbClr val="9089C2"/>
    <a:srgbClr val="E4000D"/>
    <a:srgbClr val="262C86"/>
    <a:srgbClr val="282E87"/>
    <a:srgbClr val="A21A25"/>
    <a:srgbClr val="3B3C3B"/>
    <a:srgbClr val="1C24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84082"/>
  </p:normalViewPr>
  <p:slideViewPr>
    <p:cSldViewPr snapToGrid="0" snapToObjects="1">
      <p:cViewPr varScale="1">
        <p:scale>
          <a:sx n="136" d="100"/>
          <a:sy n="136" d="100"/>
        </p:scale>
        <p:origin x="1296" y="192"/>
      </p:cViewPr>
      <p:guideLst>
        <p:guide orient="horz" pos="1620"/>
        <p:guide pos="2880"/>
      </p:guideLst>
    </p:cSldViewPr>
  </p:slideViewPr>
  <p:outlineViewPr>
    <p:cViewPr>
      <p:scale>
        <a:sx n="33" d="100"/>
        <a:sy n="33" d="100"/>
      </p:scale>
      <p:origin x="0" y="-3159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1" d="100"/>
          <a:sy n="51" d="100"/>
        </p:scale>
        <p:origin x="-2982" y="-96"/>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Martijn Broekhof" userId="620ef49e-1a78-425a-8e45-6b1549047d0b" providerId="ADAL" clId="{54A98E49-C53B-FF4D-BDF4-C6681F06C297}"/>
    <pc:docChg chg="modSld">
      <pc:chgData name="Jan Martijn Broekhof" userId="620ef49e-1a78-425a-8e45-6b1549047d0b" providerId="ADAL" clId="{54A98E49-C53B-FF4D-BDF4-C6681F06C297}" dt="2023-02-22T16:25:15.852" v="6" actId="20577"/>
      <pc:docMkLst>
        <pc:docMk/>
      </pc:docMkLst>
      <pc:sldChg chg="modNotesTx">
        <pc:chgData name="Jan Martijn Broekhof" userId="620ef49e-1a78-425a-8e45-6b1549047d0b" providerId="ADAL" clId="{54A98E49-C53B-FF4D-BDF4-C6681F06C297}" dt="2023-02-22T16:25:15.852" v="6" actId="20577"/>
        <pc:sldMkLst>
          <pc:docMk/>
          <pc:sldMk cId="3417030533" sldId="3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904"/>
          </a:xfrm>
          <a:prstGeom prst="rect">
            <a:avLst/>
          </a:prstGeom>
        </p:spPr>
        <p:txBody>
          <a:bodyPr vert="horz" lIns="96350" tIns="48175" rIns="96350" bIns="48175" rtlCol="0"/>
          <a:lstStyle>
            <a:lvl1pPr algn="l">
              <a:defRPr sz="1300"/>
            </a:lvl1pPr>
          </a:lstStyle>
          <a:p>
            <a:endParaRPr lang="en-US"/>
          </a:p>
        </p:txBody>
      </p:sp>
      <p:sp>
        <p:nvSpPr>
          <p:cNvPr id="3" name="Date Placeholder 2"/>
          <p:cNvSpPr>
            <a:spLocks noGrp="1"/>
          </p:cNvSpPr>
          <p:nvPr>
            <p:ph type="dt" sz="quarter" idx="1"/>
          </p:nvPr>
        </p:nvSpPr>
        <p:spPr>
          <a:xfrm>
            <a:off x="3888210" y="0"/>
            <a:ext cx="2974552" cy="499904"/>
          </a:xfrm>
          <a:prstGeom prst="rect">
            <a:avLst/>
          </a:prstGeom>
        </p:spPr>
        <p:txBody>
          <a:bodyPr vert="horz" lIns="96350" tIns="48175" rIns="96350" bIns="48175" rtlCol="0"/>
          <a:lstStyle>
            <a:lvl1pPr algn="r">
              <a:defRPr sz="1300"/>
            </a:lvl1pPr>
          </a:lstStyle>
          <a:p>
            <a:fld id="{BFFA2DC3-F931-5248-A593-BCE8721FC879}" type="datetimeFigureOut">
              <a:rPr lang="en-US" smtClean="0"/>
              <a:t>2/22/23</a:t>
            </a:fld>
            <a:endParaRPr lang="en-US"/>
          </a:p>
        </p:txBody>
      </p:sp>
      <p:sp>
        <p:nvSpPr>
          <p:cNvPr id="4" name="Footer Placeholder 3"/>
          <p:cNvSpPr>
            <a:spLocks noGrp="1"/>
          </p:cNvSpPr>
          <p:nvPr>
            <p:ph type="ftr" sz="quarter" idx="2"/>
          </p:nvPr>
        </p:nvSpPr>
        <p:spPr>
          <a:xfrm>
            <a:off x="0" y="9496436"/>
            <a:ext cx="2974552" cy="499904"/>
          </a:xfrm>
          <a:prstGeom prst="rect">
            <a:avLst/>
          </a:prstGeom>
        </p:spPr>
        <p:txBody>
          <a:bodyPr vert="horz" lIns="96350" tIns="48175" rIns="96350" bIns="48175" rtlCol="0" anchor="b"/>
          <a:lstStyle>
            <a:lvl1pPr algn="l">
              <a:defRPr sz="1300"/>
            </a:lvl1pPr>
          </a:lstStyle>
          <a:p>
            <a:endParaRPr lang="en-US"/>
          </a:p>
        </p:txBody>
      </p:sp>
      <p:sp>
        <p:nvSpPr>
          <p:cNvPr id="5" name="Slide Number Placeholder 4"/>
          <p:cNvSpPr>
            <a:spLocks noGrp="1"/>
          </p:cNvSpPr>
          <p:nvPr>
            <p:ph type="sldNum" sz="quarter" idx="3"/>
          </p:nvPr>
        </p:nvSpPr>
        <p:spPr>
          <a:xfrm>
            <a:off x="3888210" y="9496436"/>
            <a:ext cx="2974552" cy="499904"/>
          </a:xfrm>
          <a:prstGeom prst="rect">
            <a:avLst/>
          </a:prstGeom>
        </p:spPr>
        <p:txBody>
          <a:bodyPr vert="horz" lIns="96350" tIns="48175" rIns="96350" bIns="48175" rtlCol="0" anchor="b"/>
          <a:lstStyle>
            <a:lvl1pPr algn="r">
              <a:defRPr sz="1300"/>
            </a:lvl1pPr>
          </a:lstStyle>
          <a:p>
            <a:fld id="{7DC69846-D20C-E346-957B-50EA6C4305CC}" type="slidenum">
              <a:rPr lang="en-US" smtClean="0"/>
              <a:t>‹#›</a:t>
            </a:fld>
            <a:endParaRPr lang="en-US"/>
          </a:p>
        </p:txBody>
      </p:sp>
    </p:spTree>
    <p:extLst>
      <p:ext uri="{BB962C8B-B14F-4D97-AF65-F5344CB8AC3E}">
        <p14:creationId xmlns:p14="http://schemas.microsoft.com/office/powerpoint/2010/main" val="35021229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904"/>
          </a:xfrm>
          <a:prstGeom prst="rect">
            <a:avLst/>
          </a:prstGeom>
        </p:spPr>
        <p:txBody>
          <a:bodyPr vert="horz" lIns="96350" tIns="48175" rIns="96350" bIns="48175" rtlCol="0"/>
          <a:lstStyle>
            <a:lvl1pPr algn="l">
              <a:defRPr sz="1300"/>
            </a:lvl1pPr>
          </a:lstStyle>
          <a:p>
            <a:endParaRPr lang="en-US"/>
          </a:p>
        </p:txBody>
      </p:sp>
      <p:sp>
        <p:nvSpPr>
          <p:cNvPr id="3" name="Date Placeholder 2"/>
          <p:cNvSpPr>
            <a:spLocks noGrp="1"/>
          </p:cNvSpPr>
          <p:nvPr>
            <p:ph type="dt" idx="1"/>
          </p:nvPr>
        </p:nvSpPr>
        <p:spPr>
          <a:xfrm>
            <a:off x="3888210" y="0"/>
            <a:ext cx="2974552" cy="499904"/>
          </a:xfrm>
          <a:prstGeom prst="rect">
            <a:avLst/>
          </a:prstGeom>
        </p:spPr>
        <p:txBody>
          <a:bodyPr vert="horz" lIns="96350" tIns="48175" rIns="96350" bIns="48175" rtlCol="0"/>
          <a:lstStyle>
            <a:lvl1pPr algn="r">
              <a:defRPr sz="1300"/>
            </a:lvl1pPr>
          </a:lstStyle>
          <a:p>
            <a:fld id="{56259CE1-C8C1-6B4C-A6D6-8574D6964A0C}" type="datetimeFigureOut">
              <a:rPr lang="en-US" smtClean="0"/>
              <a:t>2/22/23</a:t>
            </a:fld>
            <a:endParaRPr lang="en-US"/>
          </a:p>
        </p:txBody>
      </p:sp>
      <p:sp>
        <p:nvSpPr>
          <p:cNvPr id="4" name="Slide Image Placeholder 3"/>
          <p:cNvSpPr>
            <a:spLocks noGrp="1" noRot="1" noChangeAspect="1"/>
          </p:cNvSpPr>
          <p:nvPr>
            <p:ph type="sldImg" idx="2"/>
          </p:nvPr>
        </p:nvSpPr>
        <p:spPr>
          <a:xfrm>
            <a:off x="100013" y="749300"/>
            <a:ext cx="6664325" cy="3749675"/>
          </a:xfrm>
          <a:prstGeom prst="rect">
            <a:avLst/>
          </a:prstGeom>
          <a:noFill/>
          <a:ln w="12700">
            <a:solidFill>
              <a:prstClr val="black"/>
            </a:solidFill>
          </a:ln>
        </p:spPr>
        <p:txBody>
          <a:bodyPr vert="horz" lIns="96350" tIns="48175" rIns="96350" bIns="48175" rtlCol="0" anchor="ctr"/>
          <a:lstStyle/>
          <a:p>
            <a:endParaRPr lang="en-US"/>
          </a:p>
        </p:txBody>
      </p:sp>
      <p:sp>
        <p:nvSpPr>
          <p:cNvPr id="5" name="Notes Placeholder 4"/>
          <p:cNvSpPr>
            <a:spLocks noGrp="1"/>
          </p:cNvSpPr>
          <p:nvPr>
            <p:ph type="body" sz="quarter" idx="3"/>
          </p:nvPr>
        </p:nvSpPr>
        <p:spPr>
          <a:xfrm>
            <a:off x="686435" y="4749086"/>
            <a:ext cx="5491480" cy="4499134"/>
          </a:xfrm>
          <a:prstGeom prst="rect">
            <a:avLst/>
          </a:prstGeom>
        </p:spPr>
        <p:txBody>
          <a:bodyPr vert="horz" lIns="96350" tIns="48175" rIns="96350" bIns="48175"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9496436"/>
            <a:ext cx="2974552" cy="499904"/>
          </a:xfrm>
          <a:prstGeom prst="rect">
            <a:avLst/>
          </a:prstGeom>
        </p:spPr>
        <p:txBody>
          <a:bodyPr vert="horz" lIns="96350" tIns="48175" rIns="96350" bIns="48175" rtlCol="0" anchor="b"/>
          <a:lstStyle>
            <a:lvl1pPr algn="l">
              <a:defRPr sz="1300"/>
            </a:lvl1pPr>
          </a:lstStyle>
          <a:p>
            <a:endParaRPr lang="en-US"/>
          </a:p>
        </p:txBody>
      </p:sp>
      <p:sp>
        <p:nvSpPr>
          <p:cNvPr id="7" name="Slide Number Placeholder 6"/>
          <p:cNvSpPr>
            <a:spLocks noGrp="1"/>
          </p:cNvSpPr>
          <p:nvPr>
            <p:ph type="sldNum" sz="quarter" idx="5"/>
          </p:nvPr>
        </p:nvSpPr>
        <p:spPr>
          <a:xfrm>
            <a:off x="3888210" y="9496436"/>
            <a:ext cx="2974552" cy="499904"/>
          </a:xfrm>
          <a:prstGeom prst="rect">
            <a:avLst/>
          </a:prstGeom>
        </p:spPr>
        <p:txBody>
          <a:bodyPr vert="horz" lIns="96350" tIns="48175" rIns="96350" bIns="48175" rtlCol="0" anchor="b"/>
          <a:lstStyle>
            <a:lvl1pPr algn="r">
              <a:defRPr sz="1300"/>
            </a:lvl1pPr>
          </a:lstStyle>
          <a:p>
            <a:fld id="{79130E2F-976B-5844-A649-B48CAFC553D9}" type="slidenum">
              <a:rPr lang="en-US" smtClean="0"/>
              <a:t>‹#›</a:t>
            </a:fld>
            <a:endParaRPr lang="en-US"/>
          </a:p>
        </p:txBody>
      </p:sp>
    </p:spTree>
    <p:extLst>
      <p:ext uri="{BB962C8B-B14F-4D97-AF65-F5344CB8AC3E}">
        <p14:creationId xmlns:p14="http://schemas.microsoft.com/office/powerpoint/2010/main" val="8323155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9130E2F-976B-5844-A649-B48CAFC553D9}" type="slidenum">
              <a:rPr lang="en-US" smtClean="0"/>
              <a:t>1</a:t>
            </a:fld>
            <a:endParaRPr lang="en-US"/>
          </a:p>
        </p:txBody>
      </p:sp>
    </p:spTree>
    <p:extLst>
      <p:ext uri="{BB962C8B-B14F-4D97-AF65-F5344CB8AC3E}">
        <p14:creationId xmlns:p14="http://schemas.microsoft.com/office/powerpoint/2010/main" val="171551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9130E2F-976B-5844-A649-B48CAFC553D9}" type="slidenum">
              <a:rPr lang="en-US" smtClean="0"/>
              <a:t>3</a:t>
            </a:fld>
            <a:endParaRPr lang="en-US"/>
          </a:p>
        </p:txBody>
      </p:sp>
    </p:spTree>
    <p:extLst>
      <p:ext uri="{BB962C8B-B14F-4D97-AF65-F5344CB8AC3E}">
        <p14:creationId xmlns:p14="http://schemas.microsoft.com/office/powerpoint/2010/main" val="167492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The meaning of this round of introductions is for the participants to get to know each other so they are more comfortable to share their vision and ask questions</a:t>
            </a:r>
          </a:p>
          <a:p>
            <a:endParaRPr lang="en-GB" noProof="0" dirty="0"/>
          </a:p>
          <a:p>
            <a:r>
              <a:rPr lang="en-GB" noProof="0" dirty="0"/>
              <a:t>As a </a:t>
            </a:r>
            <a:r>
              <a:rPr lang="en-GB" noProof="0" dirty="0" err="1"/>
              <a:t>hostes</a:t>
            </a:r>
            <a:r>
              <a:rPr lang="en-GB" noProof="0"/>
              <a:t>/host</a:t>
            </a:r>
            <a:r>
              <a:rPr lang="en-GB" noProof="0" dirty="0"/>
              <a:t>, try to make this round interactive and personal by introducing everyone with a personal touch</a:t>
            </a:r>
          </a:p>
        </p:txBody>
      </p:sp>
      <p:sp>
        <p:nvSpPr>
          <p:cNvPr id="4" name="Tijdelijke aanduiding voor dianummer 3"/>
          <p:cNvSpPr>
            <a:spLocks noGrp="1"/>
          </p:cNvSpPr>
          <p:nvPr>
            <p:ph type="sldNum" sz="quarter" idx="10"/>
          </p:nvPr>
        </p:nvSpPr>
        <p:spPr/>
        <p:txBody>
          <a:bodyPr/>
          <a:lstStyle/>
          <a:p>
            <a:fld id="{79130E2F-976B-5844-A649-B48CAFC553D9}" type="slidenum">
              <a:rPr lang="en-US" smtClean="0"/>
              <a:t>4</a:t>
            </a:fld>
            <a:endParaRPr lang="en-US"/>
          </a:p>
        </p:txBody>
      </p:sp>
    </p:spTree>
    <p:extLst>
      <p:ext uri="{BB962C8B-B14F-4D97-AF65-F5344CB8AC3E}">
        <p14:creationId xmlns:p14="http://schemas.microsoft.com/office/powerpoint/2010/main" val="1020212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Jan </a:t>
            </a:r>
            <a:r>
              <a:rPr lang="en-GB" noProof="0" dirty="0" err="1"/>
              <a:t>Martijn</a:t>
            </a:r>
            <a:r>
              <a:rPr lang="en-GB" noProof="0" dirty="0"/>
              <a:t> </a:t>
            </a:r>
            <a:r>
              <a:rPr lang="en-GB" noProof="0" dirty="0" err="1"/>
              <a:t>Broekhof</a:t>
            </a:r>
            <a:r>
              <a:rPr lang="en-GB" noProof="0" dirty="0"/>
              <a:t> of Guardian360 developed the 9-plane model during his MBA dissertation</a:t>
            </a:r>
          </a:p>
          <a:p>
            <a:endParaRPr lang="en-GB" noProof="0" dirty="0"/>
          </a:p>
          <a:p>
            <a:r>
              <a:rPr lang="en-GB" noProof="0" dirty="0"/>
              <a:t>A lot of vendors are trying to sell information security services and products. However, often these do not solve the organisation's real problem and create a false sense of security</a:t>
            </a:r>
          </a:p>
          <a:p>
            <a:endParaRPr lang="en-GB" noProof="0" dirty="0"/>
          </a:p>
          <a:p>
            <a:r>
              <a:rPr lang="en-GB" noProof="0" dirty="0"/>
              <a:t>One of the reasons vendors succeed acting this way is because they confuse clients and present information security more difficult and scary than it actually is</a:t>
            </a:r>
          </a:p>
          <a:p>
            <a:endParaRPr lang="en-GB" noProof="0" dirty="0"/>
          </a:p>
          <a:p>
            <a:r>
              <a:rPr lang="en-GB" noProof="0" dirty="0"/>
              <a:t>The 9-plane model supports management of organisations in determining what measures are in place, where additional measures are needed and where the measures are already sufficient. Based on the risk </a:t>
            </a:r>
            <a:r>
              <a:rPr lang="en-GB" noProof="0" dirty="0" err="1"/>
              <a:t>apetite</a:t>
            </a:r>
            <a:r>
              <a:rPr lang="en-GB" noProof="0" dirty="0"/>
              <a:t> and business case of the organisation.</a:t>
            </a:r>
          </a:p>
          <a:p>
            <a:endParaRPr lang="en-GB" noProof="0" dirty="0"/>
          </a:p>
          <a:p>
            <a:r>
              <a:rPr lang="en-GB" noProof="0" dirty="0"/>
              <a:t>This results in management teams to become in control and quickly determine if a vendor is offering the correct solution to their problems</a:t>
            </a:r>
          </a:p>
        </p:txBody>
      </p:sp>
      <p:sp>
        <p:nvSpPr>
          <p:cNvPr id="4" name="Tijdelijke aanduiding voor dianummer 3"/>
          <p:cNvSpPr>
            <a:spLocks noGrp="1"/>
          </p:cNvSpPr>
          <p:nvPr>
            <p:ph type="sldNum" sz="quarter" idx="10"/>
          </p:nvPr>
        </p:nvSpPr>
        <p:spPr/>
        <p:txBody>
          <a:bodyPr/>
          <a:lstStyle/>
          <a:p>
            <a:fld id="{79130E2F-976B-5844-A649-B48CAFC553D9}" type="slidenum">
              <a:rPr lang="en-US" smtClean="0"/>
              <a:t>5</a:t>
            </a:fld>
            <a:endParaRPr lang="en-US"/>
          </a:p>
        </p:txBody>
      </p:sp>
    </p:spTree>
    <p:extLst>
      <p:ext uri="{BB962C8B-B14F-4D97-AF65-F5344CB8AC3E}">
        <p14:creationId xmlns:p14="http://schemas.microsoft.com/office/powerpoint/2010/main" val="2781829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The people, process, technology framework has been around since the early 1960s. Most businesses used it to improve the operational efficiency of their employees and tools. In the late 1990s, it was popularized in the infosec world by Bruce </a:t>
            </a:r>
            <a:r>
              <a:rPr lang="en-GB" noProof="0" dirty="0" err="1"/>
              <a:t>Schneier</a:t>
            </a:r>
            <a:r>
              <a:rPr lang="en-GB" noProof="0" dirty="0"/>
              <a:t>. These days, most software companies use the framework for information technology management.</a:t>
            </a:r>
          </a:p>
          <a:p>
            <a:endParaRPr lang="en-GB" noProof="0" dirty="0"/>
          </a:p>
          <a:p>
            <a:r>
              <a:rPr lang="en-GB" b="0" i="0" dirty="0">
                <a:solidFill>
                  <a:srgbClr val="343F47"/>
                </a:solidFill>
                <a:effectLst/>
                <a:latin typeface="Georgia" panose="02040502050405020303" pitchFamily="18" charset="0"/>
              </a:rPr>
              <a:t>The people are the ones who do the tasks described in the process, sometimes by leveraging the technology.</a:t>
            </a:r>
            <a:r>
              <a:rPr lang="en-GB" b="0" i="0" noProof="0" dirty="0">
                <a:solidFill>
                  <a:srgbClr val="343F47"/>
                </a:solidFill>
                <a:effectLst/>
                <a:latin typeface="Georgia" panose="02040502050405020303" pitchFamily="18" charset="0"/>
              </a:rPr>
              <a:t> Most of the times the people are on the payroll of an organization but due to attention to delivery chains more and more organisations are including staff of suppliers and clients as well</a:t>
            </a:r>
            <a:endParaRPr lang="en-GB" noProof="0" dirty="0"/>
          </a:p>
          <a:p>
            <a:endParaRPr lang="en-GB" noProof="0" dirty="0"/>
          </a:p>
          <a:p>
            <a:r>
              <a:rPr lang="en-GB" b="0" i="0" dirty="0">
                <a:solidFill>
                  <a:srgbClr val="343F47"/>
                </a:solidFill>
                <a:effectLst/>
                <a:latin typeface="Georgia" panose="02040502050405020303" pitchFamily="18" charset="0"/>
              </a:rPr>
              <a:t>The process in the framework mostly defines the ”how” aspect. How will we achieve the desired result? How do we utilize the people and technology to solve the business problem? Processes are repeatable actions that theoretically produce the same result independent of who performs them.</a:t>
            </a:r>
          </a:p>
          <a:p>
            <a:endParaRPr lang="en-GB" b="0" i="0" noProof="0" dirty="0">
              <a:solidFill>
                <a:srgbClr val="343F47"/>
              </a:solidFill>
              <a:effectLst/>
              <a:latin typeface="Georgia" panose="02040502050405020303" pitchFamily="18" charset="0"/>
            </a:endParaRPr>
          </a:p>
          <a:p>
            <a:r>
              <a:rPr lang="en-GB" b="0" i="0" dirty="0">
                <a:solidFill>
                  <a:srgbClr val="343F47"/>
                </a:solidFill>
                <a:effectLst/>
                <a:latin typeface="Georgia" panose="02040502050405020303" pitchFamily="18" charset="0"/>
              </a:rPr>
              <a:t>It also helps automate some parts of the process. Ideally, the latest and fastest technology creates the most impact. It’s very tempting to get attracted to shiny new tools. However, organizations need to make sure that the technology fits into the organization.</a:t>
            </a:r>
            <a:endParaRPr lang="en-GB" noProof="0" dirty="0"/>
          </a:p>
          <a:p>
            <a:endParaRPr lang="en-GB" noProof="0" dirty="0"/>
          </a:p>
          <a:p>
            <a:r>
              <a:rPr lang="en-GB" noProof="0" dirty="0"/>
              <a:t>Source: https://</a:t>
            </a:r>
            <a:r>
              <a:rPr lang="en-GB" noProof="0" dirty="0" err="1"/>
              <a:t>www.plutora.com</a:t>
            </a:r>
            <a:r>
              <a:rPr lang="en-GB" noProof="0" dirty="0"/>
              <a:t>/blog/people-process-technology-ppt-framework-explained</a:t>
            </a:r>
          </a:p>
        </p:txBody>
      </p:sp>
      <p:sp>
        <p:nvSpPr>
          <p:cNvPr id="4" name="Tijdelijke aanduiding voor dianummer 3"/>
          <p:cNvSpPr>
            <a:spLocks noGrp="1"/>
          </p:cNvSpPr>
          <p:nvPr>
            <p:ph type="sldNum" sz="quarter" idx="10"/>
          </p:nvPr>
        </p:nvSpPr>
        <p:spPr/>
        <p:txBody>
          <a:bodyPr/>
          <a:lstStyle/>
          <a:p>
            <a:fld id="{79130E2F-976B-5844-A649-B48CAFC553D9}" type="slidenum">
              <a:rPr lang="en-US" smtClean="0"/>
              <a:t>6</a:t>
            </a:fld>
            <a:endParaRPr lang="en-US"/>
          </a:p>
        </p:txBody>
      </p:sp>
    </p:spTree>
    <p:extLst>
      <p:ext uri="{BB962C8B-B14F-4D97-AF65-F5344CB8AC3E}">
        <p14:creationId xmlns:p14="http://schemas.microsoft.com/office/powerpoint/2010/main" val="180147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is to balance attention and investments the correct way</a:t>
            </a:r>
          </a:p>
          <a:p>
            <a:endParaRPr lang="en-US" dirty="0"/>
          </a:p>
          <a:p>
            <a:r>
              <a:rPr lang="en-US" dirty="0"/>
              <a:t>https://</a:t>
            </a:r>
            <a:r>
              <a:rPr lang="en-US" dirty="0" err="1"/>
              <a:t>www.lifewire.com</a:t>
            </a:r>
            <a:r>
              <a:rPr lang="en-US" dirty="0"/>
              <a:t>/</a:t>
            </a:r>
            <a:r>
              <a:rPr lang="en-US" dirty="0" err="1"/>
              <a:t>thmb</a:t>
            </a:r>
            <a:r>
              <a:rPr lang="en-US" dirty="0"/>
              <a:t>/538K4o_3_KDmQmdB-kvpyUsYDOc=/768x0/</a:t>
            </a:r>
            <a:r>
              <a:rPr lang="en-US" dirty="0" err="1"/>
              <a:t>filters:no_upscale</a:t>
            </a:r>
            <a:r>
              <a:rPr lang="en-US" dirty="0"/>
              <a:t>():</a:t>
            </a:r>
            <a:r>
              <a:rPr lang="en-US" dirty="0" err="1"/>
              <a:t>max_bytes</a:t>
            </a:r>
            <a:r>
              <a:rPr lang="en-US" dirty="0"/>
              <a:t>(150000):</a:t>
            </a:r>
            <a:r>
              <a:rPr lang="en-US" dirty="0" err="1"/>
              <a:t>strip_icc</a:t>
            </a:r>
            <a:r>
              <a:rPr lang="en-US" dirty="0"/>
              <a:t>()/rocks-balancing-on-driftwood--sea-in-background-153081592-591bbc3f5f9b58f4c0b7bb16.jpg</a:t>
            </a:r>
          </a:p>
        </p:txBody>
      </p:sp>
      <p:sp>
        <p:nvSpPr>
          <p:cNvPr id="4" name="Slide Number Placeholder 3"/>
          <p:cNvSpPr>
            <a:spLocks noGrp="1"/>
          </p:cNvSpPr>
          <p:nvPr>
            <p:ph type="sldNum" sz="quarter" idx="5"/>
          </p:nvPr>
        </p:nvSpPr>
        <p:spPr/>
        <p:txBody>
          <a:bodyPr/>
          <a:lstStyle/>
          <a:p>
            <a:fld id="{79130E2F-976B-5844-A649-B48CAFC553D9}" type="slidenum">
              <a:rPr lang="en-US" smtClean="0"/>
              <a:t>7</a:t>
            </a:fld>
            <a:endParaRPr lang="en-US"/>
          </a:p>
        </p:txBody>
      </p:sp>
    </p:spTree>
    <p:extLst>
      <p:ext uri="{BB962C8B-B14F-4D97-AF65-F5344CB8AC3E}">
        <p14:creationId xmlns:p14="http://schemas.microsoft.com/office/powerpoint/2010/main" val="282021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management is the identification, evaluation, and prioritization of risks followed by coordinated and economical application of resources to minimize, monitor, and control the probability or impact of unfortunate events or to maximize the realization of opportunities.</a:t>
            </a:r>
          </a:p>
          <a:p>
            <a:r>
              <a:rPr lang="en-US" dirty="0"/>
              <a:t>Source: https://</a:t>
            </a:r>
            <a:r>
              <a:rPr lang="en-US" dirty="0" err="1"/>
              <a:t>en.wikipedia.org</a:t>
            </a:r>
            <a:r>
              <a:rPr lang="en-US" dirty="0"/>
              <a:t>/wiki/</a:t>
            </a:r>
            <a:r>
              <a:rPr lang="en-US" dirty="0" err="1"/>
              <a:t>Risk_management</a:t>
            </a:r>
            <a:endParaRPr lang="en-US" dirty="0"/>
          </a:p>
          <a:p>
            <a:endParaRPr lang="en-US" dirty="0"/>
          </a:p>
          <a:p>
            <a:r>
              <a:rPr lang="en-US" dirty="0"/>
              <a:t>Guardian360 translated this to Prevention, Detection and Remediation</a:t>
            </a:r>
          </a:p>
        </p:txBody>
      </p:sp>
      <p:sp>
        <p:nvSpPr>
          <p:cNvPr id="4" name="Slide Number Placeholder 3"/>
          <p:cNvSpPr>
            <a:spLocks noGrp="1"/>
          </p:cNvSpPr>
          <p:nvPr>
            <p:ph type="sldNum" sz="quarter" idx="5"/>
          </p:nvPr>
        </p:nvSpPr>
        <p:spPr/>
        <p:txBody>
          <a:bodyPr/>
          <a:lstStyle/>
          <a:p>
            <a:fld id="{79130E2F-976B-5844-A649-B48CAFC553D9}" type="slidenum">
              <a:rPr lang="en-US" smtClean="0"/>
              <a:t>8</a:t>
            </a:fld>
            <a:endParaRPr lang="en-US"/>
          </a:p>
        </p:txBody>
      </p:sp>
    </p:spTree>
    <p:extLst>
      <p:ext uri="{BB962C8B-B14F-4D97-AF65-F5344CB8AC3E}">
        <p14:creationId xmlns:p14="http://schemas.microsoft.com/office/powerpoint/2010/main" val="138226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prevent clients from simply buying new and shiny solutions.</a:t>
            </a:r>
          </a:p>
          <a:p>
            <a:r>
              <a:rPr lang="en-US" dirty="0"/>
              <a:t>Only invest in what’s worth investing.</a:t>
            </a:r>
          </a:p>
        </p:txBody>
      </p:sp>
      <p:sp>
        <p:nvSpPr>
          <p:cNvPr id="4" name="Slide Number Placeholder 3"/>
          <p:cNvSpPr>
            <a:spLocks noGrp="1"/>
          </p:cNvSpPr>
          <p:nvPr>
            <p:ph type="sldNum" sz="quarter" idx="5"/>
          </p:nvPr>
        </p:nvSpPr>
        <p:spPr/>
        <p:txBody>
          <a:bodyPr/>
          <a:lstStyle/>
          <a:p>
            <a:fld id="{79130E2F-976B-5844-A649-B48CAFC553D9}" type="slidenum">
              <a:rPr lang="en-US" smtClean="0"/>
              <a:t>10</a:t>
            </a:fld>
            <a:endParaRPr lang="en-US"/>
          </a:p>
        </p:txBody>
      </p:sp>
    </p:spTree>
    <p:extLst>
      <p:ext uri="{BB962C8B-B14F-4D97-AF65-F5344CB8AC3E}">
        <p14:creationId xmlns:p14="http://schemas.microsoft.com/office/powerpoint/2010/main" val="144682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participants break-up in groups of 3-4 people to </a:t>
            </a:r>
            <a:r>
              <a:rPr lang="en-US"/>
              <a:t>discuss with and </a:t>
            </a:r>
            <a:r>
              <a:rPr lang="en-US" dirty="0"/>
              <a:t>learn from each other</a:t>
            </a:r>
          </a:p>
        </p:txBody>
      </p:sp>
      <p:sp>
        <p:nvSpPr>
          <p:cNvPr id="4" name="Slide Number Placeholder 3"/>
          <p:cNvSpPr>
            <a:spLocks noGrp="1"/>
          </p:cNvSpPr>
          <p:nvPr>
            <p:ph type="sldNum" sz="quarter" idx="5"/>
          </p:nvPr>
        </p:nvSpPr>
        <p:spPr/>
        <p:txBody>
          <a:bodyPr/>
          <a:lstStyle/>
          <a:p>
            <a:fld id="{79130E2F-976B-5844-A649-B48CAFC553D9}" type="slidenum">
              <a:rPr lang="en-US" smtClean="0"/>
              <a:t>11</a:t>
            </a:fld>
            <a:endParaRPr lang="en-US"/>
          </a:p>
        </p:txBody>
      </p:sp>
    </p:spTree>
    <p:extLst>
      <p:ext uri="{BB962C8B-B14F-4D97-AF65-F5344CB8AC3E}">
        <p14:creationId xmlns:p14="http://schemas.microsoft.com/office/powerpoint/2010/main" val="988336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75660"/>
            <a:ext cx="7772400" cy="754380"/>
          </a:xfrm>
        </p:spPr>
        <p:txBody>
          <a:bodyPr>
            <a:noAutofit/>
          </a:bodyPr>
          <a:lstStyle>
            <a:lvl1pPr algn="ctr">
              <a:defRPr sz="3600">
                <a:solidFill>
                  <a:srgbClr val="1C246B"/>
                </a:solidFill>
              </a:defRPr>
            </a:lvl1pPr>
          </a:lstStyle>
          <a:p>
            <a:r>
              <a:rPr lang="nl-NL" dirty="0"/>
              <a:t>CLICK TO EDIT MASTER TITLE STYLE</a:t>
            </a:r>
            <a:endParaRPr lang="en-US" dirty="0"/>
          </a:p>
        </p:txBody>
      </p:sp>
      <p:pic>
        <p:nvPicPr>
          <p:cNvPr id="9" name="Picture 8" descr="G360_basis powerpoint foo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5443"/>
            <a:ext cx="9144000" cy="507390"/>
          </a:xfrm>
          <a:prstGeom prst="rect">
            <a:avLst/>
          </a:prstGeom>
        </p:spPr>
      </p:pic>
      <p:pic>
        <p:nvPicPr>
          <p:cNvPr id="4" name="Picture 3" descr="G360_basis powerpoint_breed_top.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62000" cy="3095364"/>
          </a:xfrm>
          <a:prstGeom prst="rect">
            <a:avLst/>
          </a:prstGeom>
        </p:spPr>
      </p:pic>
      <p:sp>
        <p:nvSpPr>
          <p:cNvPr id="6" name="Date Placeholder 3"/>
          <p:cNvSpPr>
            <a:spLocks noGrp="1"/>
          </p:cNvSpPr>
          <p:nvPr>
            <p:ph type="dt" sz="half" idx="2"/>
          </p:nvPr>
        </p:nvSpPr>
        <p:spPr>
          <a:xfrm>
            <a:off x="5151120" y="4795836"/>
            <a:ext cx="3992880" cy="304800"/>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en-GB" sz="1200" b="0" i="0" spc="20" baseline="0" smtClean="0">
                <a:solidFill>
                  <a:srgbClr val="1C246B"/>
                </a:solidFill>
                <a:latin typeface="Raleway SemiBold"/>
                <a:cs typeface="Raleway SemiBold"/>
              </a:defRPr>
            </a:lvl1pPr>
          </a:lstStyle>
          <a:p>
            <a:r>
              <a:rPr lang="en-US" baseline="30000"/>
              <a:t>THE CENTRAL SECURITY PLATFORM</a:t>
            </a:r>
            <a:endParaRPr lang="en-GB" dirty="0"/>
          </a:p>
        </p:txBody>
      </p:sp>
    </p:spTree>
    <p:extLst>
      <p:ext uri="{BB962C8B-B14F-4D97-AF65-F5344CB8AC3E}">
        <p14:creationId xmlns:p14="http://schemas.microsoft.com/office/powerpoint/2010/main" val="231878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CLICK TO EDIT MASTER TITLE STYLE</a:t>
            </a:r>
            <a:endParaRPr lang="en-US" dirty="0"/>
          </a:p>
        </p:txBody>
      </p:sp>
      <p:sp>
        <p:nvSpPr>
          <p:cNvPr id="3" name="Content Placeholder 2"/>
          <p:cNvSpPr>
            <a:spLocks noGrp="1"/>
          </p:cNvSpPr>
          <p:nvPr>
            <p:ph idx="1" hasCustomPrompt="1"/>
          </p:nvPr>
        </p:nvSpPr>
        <p:spPr/>
        <p:txBody>
          <a:bodyPr/>
          <a:lstStyle/>
          <a:p>
            <a:pPr lvl="0"/>
            <a:r>
              <a:rPr lang="nl-NL"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6" name="Slide Number Placeholder 5"/>
          <p:cNvSpPr>
            <a:spLocks noGrp="1"/>
          </p:cNvSpPr>
          <p:nvPr>
            <p:ph type="sldNum" sz="quarter" idx="12"/>
          </p:nvPr>
        </p:nvSpPr>
        <p:spPr>
          <a:xfrm>
            <a:off x="8686800" y="4747471"/>
            <a:ext cx="457200" cy="273844"/>
          </a:xfrm>
        </p:spPr>
        <p:txBody>
          <a:bodyPr/>
          <a:lstStyle/>
          <a:p>
            <a:fld id="{28B6AD2B-E5E9-5F4C-8140-5151FCF12DAB}" type="slidenum">
              <a:rPr lang="en-US" smtClean="0"/>
              <a:t>‹#›</a:t>
            </a:fld>
            <a:endParaRPr lang="en-US" dirty="0"/>
          </a:p>
        </p:txBody>
      </p:sp>
      <p:sp>
        <p:nvSpPr>
          <p:cNvPr id="7" name="Date Placeholder 3"/>
          <p:cNvSpPr>
            <a:spLocks noGrp="1"/>
          </p:cNvSpPr>
          <p:nvPr>
            <p:ph type="dt" sz="half" idx="2"/>
          </p:nvPr>
        </p:nvSpPr>
        <p:spPr>
          <a:xfrm>
            <a:off x="4693920" y="4773990"/>
            <a:ext cx="3992880" cy="304800"/>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en-GB" sz="1200" b="0" i="0" spc="20" baseline="0" smtClean="0">
                <a:solidFill>
                  <a:srgbClr val="1C246B"/>
                </a:solidFill>
                <a:latin typeface="Raleway SemiBold"/>
                <a:cs typeface="Raleway SemiBold"/>
              </a:defRPr>
            </a:lvl1pPr>
          </a:lstStyle>
          <a:p>
            <a:r>
              <a:rPr lang="en-US" baseline="30000"/>
              <a:t>THE CENTRAL SECURITY PLATFORM</a:t>
            </a:r>
            <a:endParaRPr lang="en-GB" dirty="0"/>
          </a:p>
        </p:txBody>
      </p:sp>
      <p:sp>
        <p:nvSpPr>
          <p:cNvPr id="8" name="Footer Placeholder 4"/>
          <p:cNvSpPr>
            <a:spLocks noGrp="1"/>
          </p:cNvSpPr>
          <p:nvPr>
            <p:ph type="ftr" sz="quarter" idx="3"/>
          </p:nvPr>
        </p:nvSpPr>
        <p:spPr>
          <a:xfrm>
            <a:off x="386080" y="4773990"/>
            <a:ext cx="4389120" cy="312420"/>
          </a:xfrm>
          <a:prstGeom prst="rect">
            <a:avLst/>
          </a:prstGeom>
        </p:spPr>
        <p:txBody>
          <a:bodyPr vert="horz" lIns="91440" tIns="45720" rIns="91440" bIns="45720" rtlCol="0" anchor="ctr"/>
          <a:lstStyle>
            <a:lvl1pPr algn="l">
              <a:defRPr sz="1200" b="0" i="0" spc="50">
                <a:solidFill>
                  <a:srgbClr val="3B3C3B"/>
                </a:solidFill>
                <a:latin typeface="Raleway Medium"/>
                <a:cs typeface="Raleway Medium"/>
              </a:defRPr>
            </a:lvl1pPr>
          </a:lstStyle>
          <a:p>
            <a:r>
              <a:rPr lang="en-GB" baseline="30000"/>
              <a:t>9-plane model workshop</a:t>
            </a:r>
            <a:endParaRPr lang="en-US" dirty="0"/>
          </a:p>
        </p:txBody>
      </p:sp>
    </p:spTree>
    <p:extLst>
      <p:ext uri="{BB962C8B-B14F-4D97-AF65-F5344CB8AC3E}">
        <p14:creationId xmlns:p14="http://schemas.microsoft.com/office/powerpoint/2010/main" val="11030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05979"/>
            <a:ext cx="4673600" cy="857250"/>
          </a:xfrm>
        </p:spPr>
        <p:txBody>
          <a:bodyPr/>
          <a:lstStyle/>
          <a:p>
            <a:r>
              <a:rPr lang="nl-NL" dirty="0"/>
              <a:t>CLICK TO EDIT MASTER TITLE STYLE</a:t>
            </a:r>
            <a:endParaRPr lang="en-US" dirty="0"/>
          </a:p>
        </p:txBody>
      </p:sp>
      <p:sp>
        <p:nvSpPr>
          <p:cNvPr id="7" name="Content Placeholder 2"/>
          <p:cNvSpPr>
            <a:spLocks noGrp="1"/>
          </p:cNvSpPr>
          <p:nvPr>
            <p:ph idx="1" hasCustomPrompt="1"/>
          </p:nvPr>
        </p:nvSpPr>
        <p:spPr>
          <a:xfrm>
            <a:off x="457200" y="1200151"/>
            <a:ext cx="4673600" cy="3394472"/>
          </a:xfrm>
        </p:spPr>
        <p:txBody>
          <a:bodyPr/>
          <a:lstStyle/>
          <a:p>
            <a:pPr lvl="0"/>
            <a:r>
              <a:rPr lang="nl-NL" dirty="0"/>
              <a:t>CLICK TO EDIT MASTER TEXT STYLES</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8" name="Rectangle 7"/>
          <p:cNvSpPr/>
          <p:nvPr userDrawn="1"/>
        </p:nvSpPr>
        <p:spPr>
          <a:xfrm>
            <a:off x="5313680" y="0"/>
            <a:ext cx="3830320" cy="46080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3"/>
          </p:nvPr>
        </p:nvSpPr>
        <p:spPr>
          <a:xfrm>
            <a:off x="5720080" y="735331"/>
            <a:ext cx="2966720" cy="3394472"/>
          </a:xfrm>
          <a:effectLst>
            <a:outerShdw blurRad="50800" dist="38100" dir="2700000" algn="tl" rotWithShape="0">
              <a:srgbClr val="000000">
                <a:alpha val="43000"/>
              </a:srgbClr>
            </a:outerShdw>
          </a:effectLst>
        </p:spPr>
        <p:txBody>
          <a:bodyPr/>
          <a:lstStyle/>
          <a:p>
            <a:pPr lvl="0"/>
            <a:r>
              <a:rPr lang="nl-NL"/>
              <a:t>Klik om de modelstijlen te bewerken</a:t>
            </a:r>
          </a:p>
        </p:txBody>
      </p:sp>
      <p:sp>
        <p:nvSpPr>
          <p:cNvPr id="10" name="Slide Number Placeholder 5"/>
          <p:cNvSpPr>
            <a:spLocks noGrp="1"/>
          </p:cNvSpPr>
          <p:nvPr>
            <p:ph type="sldNum" sz="quarter" idx="14"/>
          </p:nvPr>
        </p:nvSpPr>
        <p:spPr>
          <a:xfrm>
            <a:off x="8686800" y="4747471"/>
            <a:ext cx="457200" cy="273844"/>
          </a:xfrm>
        </p:spPr>
        <p:txBody>
          <a:bodyPr/>
          <a:lstStyle/>
          <a:p>
            <a:fld id="{28B6AD2B-E5E9-5F4C-8140-5151FCF12DAB}" type="slidenum">
              <a:rPr lang="en-US" smtClean="0"/>
              <a:t>‹#›</a:t>
            </a:fld>
            <a:endParaRPr lang="en-US" dirty="0"/>
          </a:p>
        </p:txBody>
      </p:sp>
      <p:sp>
        <p:nvSpPr>
          <p:cNvPr id="11" name="Date Placeholder 3"/>
          <p:cNvSpPr>
            <a:spLocks noGrp="1"/>
          </p:cNvSpPr>
          <p:nvPr>
            <p:ph type="dt" sz="half" idx="2"/>
          </p:nvPr>
        </p:nvSpPr>
        <p:spPr>
          <a:xfrm>
            <a:off x="4693920" y="4773990"/>
            <a:ext cx="3992880" cy="304800"/>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en-GB" sz="1200" b="0" i="0" spc="20" baseline="0" smtClean="0">
                <a:solidFill>
                  <a:srgbClr val="1C246B"/>
                </a:solidFill>
                <a:latin typeface="Raleway SemiBold"/>
                <a:cs typeface="Raleway SemiBold"/>
              </a:defRPr>
            </a:lvl1pPr>
          </a:lstStyle>
          <a:p>
            <a:r>
              <a:rPr lang="en-US" baseline="30000"/>
              <a:t>THE CENTRAL SECURITY PLATFORM</a:t>
            </a:r>
            <a:endParaRPr lang="en-GB" dirty="0"/>
          </a:p>
        </p:txBody>
      </p:sp>
      <p:sp>
        <p:nvSpPr>
          <p:cNvPr id="14" name="Footer Placeholder 4"/>
          <p:cNvSpPr>
            <a:spLocks noGrp="1"/>
          </p:cNvSpPr>
          <p:nvPr>
            <p:ph type="ftr" sz="quarter" idx="3"/>
          </p:nvPr>
        </p:nvSpPr>
        <p:spPr>
          <a:xfrm>
            <a:off x="386080" y="4773990"/>
            <a:ext cx="4389120" cy="312420"/>
          </a:xfrm>
          <a:prstGeom prst="rect">
            <a:avLst/>
          </a:prstGeom>
        </p:spPr>
        <p:txBody>
          <a:bodyPr vert="horz" lIns="91440" tIns="45720" rIns="91440" bIns="45720" rtlCol="0" anchor="ctr"/>
          <a:lstStyle>
            <a:lvl1pPr algn="l">
              <a:defRPr sz="1200" b="0" i="0" spc="50">
                <a:solidFill>
                  <a:srgbClr val="3B3C3B"/>
                </a:solidFill>
                <a:latin typeface="Raleway Medium"/>
                <a:cs typeface="Raleway Medium"/>
              </a:defRPr>
            </a:lvl1pPr>
          </a:lstStyle>
          <a:p>
            <a:r>
              <a:rPr lang="en-GB" baseline="30000"/>
              <a:t>9-plane model workshop</a:t>
            </a:r>
            <a:endParaRPr lang="en-US" dirty="0"/>
          </a:p>
        </p:txBody>
      </p:sp>
    </p:spTree>
    <p:extLst>
      <p:ext uri="{BB962C8B-B14F-4D97-AF65-F5344CB8AC3E}">
        <p14:creationId xmlns:p14="http://schemas.microsoft.com/office/powerpoint/2010/main" val="2200566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Slide Number Placeholder 5"/>
          <p:cNvSpPr>
            <a:spLocks noGrp="1"/>
          </p:cNvSpPr>
          <p:nvPr>
            <p:ph type="sldNum" sz="quarter" idx="4"/>
          </p:nvPr>
        </p:nvSpPr>
        <p:spPr>
          <a:xfrm>
            <a:off x="8686800" y="4744500"/>
            <a:ext cx="457200" cy="273844"/>
          </a:xfrm>
          <a:prstGeom prst="rect">
            <a:avLst/>
          </a:prstGeom>
        </p:spPr>
        <p:txBody>
          <a:bodyPr vert="horz" lIns="91440" tIns="45720" rIns="91440" bIns="45720" rtlCol="0" anchor="ctr"/>
          <a:lstStyle>
            <a:lvl1pPr algn="r">
              <a:defRPr sz="1000" b="0" i="0">
                <a:solidFill>
                  <a:srgbClr val="3B3C3B"/>
                </a:solidFill>
                <a:latin typeface="Raleway Medium"/>
                <a:cs typeface="Raleway Medium"/>
              </a:defRPr>
            </a:lvl1pPr>
          </a:lstStyle>
          <a:p>
            <a:fld id="{25085581-6552-8A44-9EDC-5E526CC1088D}" type="slidenum">
              <a:rPr lang="en-US" smtClean="0"/>
              <a:pPr/>
              <a:t>‹#›</a:t>
            </a:fld>
            <a:endParaRPr lang="en-US" dirty="0"/>
          </a:p>
        </p:txBody>
      </p:sp>
      <p:pic>
        <p:nvPicPr>
          <p:cNvPr id="4" name="Picture 3" descr="G360_basis powerpoint foot_breed.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256099"/>
            <a:ext cx="9144000" cy="519984"/>
          </a:xfrm>
          <a:prstGeom prst="rect">
            <a:avLst/>
          </a:prstGeom>
        </p:spPr>
      </p:pic>
      <p:sp>
        <p:nvSpPr>
          <p:cNvPr id="8" name="Footer Placeholder 4"/>
          <p:cNvSpPr>
            <a:spLocks noGrp="1"/>
          </p:cNvSpPr>
          <p:nvPr>
            <p:ph type="ftr" sz="quarter" idx="3"/>
          </p:nvPr>
        </p:nvSpPr>
        <p:spPr>
          <a:xfrm>
            <a:off x="386080" y="4773990"/>
            <a:ext cx="4389120" cy="312420"/>
          </a:xfrm>
          <a:prstGeom prst="rect">
            <a:avLst/>
          </a:prstGeom>
        </p:spPr>
        <p:txBody>
          <a:bodyPr vert="horz" lIns="91440" tIns="45720" rIns="91440" bIns="45720" rtlCol="0" anchor="ctr"/>
          <a:lstStyle>
            <a:lvl1pPr algn="l">
              <a:defRPr sz="1200" b="0" i="0" spc="50">
                <a:solidFill>
                  <a:srgbClr val="3B3C3B"/>
                </a:solidFill>
                <a:latin typeface="Raleway Medium"/>
                <a:cs typeface="Raleway Medium"/>
              </a:defRPr>
            </a:lvl1pPr>
          </a:lstStyle>
          <a:p>
            <a:r>
              <a:rPr lang="en-GB" baseline="30000"/>
              <a:t>9-plane model workshop</a:t>
            </a:r>
            <a:endParaRPr lang="en-US" dirty="0"/>
          </a:p>
        </p:txBody>
      </p:sp>
      <p:sp>
        <p:nvSpPr>
          <p:cNvPr id="10" name="Date Placeholder 3"/>
          <p:cNvSpPr>
            <a:spLocks noGrp="1"/>
          </p:cNvSpPr>
          <p:nvPr>
            <p:ph type="dt" sz="half" idx="2"/>
          </p:nvPr>
        </p:nvSpPr>
        <p:spPr>
          <a:xfrm>
            <a:off x="4693920" y="4773990"/>
            <a:ext cx="3992880" cy="304800"/>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lang="en-GB" sz="1200" b="0" i="0" spc="20" baseline="0" smtClean="0">
                <a:solidFill>
                  <a:srgbClr val="1C246B"/>
                </a:solidFill>
                <a:latin typeface="Raleway SemiBold"/>
                <a:cs typeface="Raleway SemiBold"/>
              </a:defRPr>
            </a:lvl1pPr>
          </a:lstStyle>
          <a:p>
            <a:r>
              <a:rPr lang="en-US" baseline="30000"/>
              <a:t>THE CENTRAL SECURITY PLATFORM</a:t>
            </a:r>
            <a:endParaRPr lang="en-GB" dirty="0"/>
          </a:p>
        </p:txBody>
      </p:sp>
    </p:spTree>
    <p:extLst>
      <p:ext uri="{BB962C8B-B14F-4D97-AF65-F5344CB8AC3E}">
        <p14:creationId xmlns:p14="http://schemas.microsoft.com/office/powerpoint/2010/main" val="1402444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sldNum="0" hdr="0"/>
  <p:txStyles>
    <p:titleStyle>
      <a:lvl1pPr algn="l" defTabSz="457200" rtl="0" eaLnBrk="1" latinLnBrk="0" hangingPunct="1">
        <a:spcBef>
          <a:spcPct val="0"/>
        </a:spcBef>
        <a:buNone/>
        <a:defRPr sz="2000" b="0" i="0" kern="1200">
          <a:solidFill>
            <a:schemeClr val="tx1"/>
          </a:solidFill>
          <a:latin typeface="Raleway SemiBold"/>
          <a:ea typeface="+mj-ea"/>
          <a:cs typeface="Raleway SemiBold"/>
        </a:defRPr>
      </a:lvl1pPr>
    </p:titleStyle>
    <p:bodyStyle>
      <a:lvl1pPr marL="0" indent="0" algn="l" defTabSz="457200" rtl="0" eaLnBrk="1" latinLnBrk="0" hangingPunct="1">
        <a:spcBef>
          <a:spcPct val="20000"/>
        </a:spcBef>
        <a:buFont typeface="Arial"/>
        <a:buNone/>
        <a:defRPr sz="1600" b="0" i="0" kern="1200">
          <a:solidFill>
            <a:srgbClr val="1C246B"/>
          </a:solidFill>
          <a:latin typeface="Raleway SemiBold"/>
          <a:ea typeface="+mn-ea"/>
          <a:cs typeface="Raleway SemiBold"/>
        </a:defRPr>
      </a:lvl1pPr>
      <a:lvl2pPr marL="742950" indent="-285750" algn="l" defTabSz="457200" rtl="0" eaLnBrk="1" latinLnBrk="0" hangingPunct="1">
        <a:spcBef>
          <a:spcPct val="20000"/>
        </a:spcBef>
        <a:buFont typeface="Arial"/>
        <a:buChar char="–"/>
        <a:defRPr sz="1600" b="0" i="0" kern="1200">
          <a:solidFill>
            <a:srgbClr val="3B3C3B"/>
          </a:solidFill>
          <a:latin typeface="Raleway"/>
          <a:ea typeface="+mn-ea"/>
          <a:cs typeface="Raleway"/>
        </a:defRPr>
      </a:lvl2pPr>
      <a:lvl3pPr marL="1143000" indent="-228600" algn="l" defTabSz="457200" rtl="0" eaLnBrk="1" latinLnBrk="0" hangingPunct="1">
        <a:spcBef>
          <a:spcPct val="20000"/>
        </a:spcBef>
        <a:buFont typeface="Arial"/>
        <a:buChar char="•"/>
        <a:defRPr sz="1600" b="0" i="0" kern="1200">
          <a:solidFill>
            <a:srgbClr val="3B3C3B"/>
          </a:solidFill>
          <a:latin typeface="Raleway"/>
          <a:ea typeface="+mn-ea"/>
          <a:cs typeface="Raleway"/>
        </a:defRPr>
      </a:lvl3pPr>
      <a:lvl4pPr marL="1600200" indent="-228600" algn="l" defTabSz="457200" rtl="0" eaLnBrk="1" latinLnBrk="0" hangingPunct="1">
        <a:spcBef>
          <a:spcPct val="20000"/>
        </a:spcBef>
        <a:buFont typeface="Arial"/>
        <a:buChar char="–"/>
        <a:defRPr sz="1600" b="0" i="0" kern="1200">
          <a:solidFill>
            <a:srgbClr val="3B3C3B"/>
          </a:solidFill>
          <a:latin typeface="Raleway"/>
          <a:ea typeface="+mn-ea"/>
          <a:cs typeface="Raleway"/>
        </a:defRPr>
      </a:lvl4pPr>
      <a:lvl5pPr marL="2057400" indent="-228600" algn="l" defTabSz="457200" rtl="0" eaLnBrk="1" latinLnBrk="0" hangingPunct="1">
        <a:spcBef>
          <a:spcPct val="20000"/>
        </a:spcBef>
        <a:buFont typeface="Arial"/>
        <a:buChar char="»"/>
        <a:defRPr sz="1600" b="0" i="0" kern="1200">
          <a:solidFill>
            <a:srgbClr val="3B3C3B"/>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400" dirty="0"/>
              <a:t>9-plane model workshop</a:t>
            </a:r>
          </a:p>
        </p:txBody>
      </p:sp>
      <p:sp>
        <p:nvSpPr>
          <p:cNvPr id="4" name="Tijdelijke aanduiding voor datum 3">
            <a:extLst>
              <a:ext uri="{FF2B5EF4-FFF2-40B4-BE49-F238E27FC236}">
                <a16:creationId xmlns:a16="http://schemas.microsoft.com/office/drawing/2014/main" id="{8292FD7C-FB22-4F42-AFC2-29D29CFF3460}"/>
              </a:ext>
            </a:extLst>
          </p:cNvPr>
          <p:cNvSpPr>
            <a:spLocks noGrp="1"/>
          </p:cNvSpPr>
          <p:nvPr>
            <p:ph type="dt" sz="half" idx="2"/>
          </p:nvPr>
        </p:nvSpPr>
        <p:spPr>
          <a:xfrm>
            <a:off x="4693920" y="4773990"/>
            <a:ext cx="3992880" cy="304800"/>
          </a:xfrm>
        </p:spPr>
        <p:txBody>
          <a:bodyPr/>
          <a:lstStyle/>
          <a:p>
            <a:r>
              <a:rPr lang="en-US" baseline="30000"/>
              <a:t>THE CENTRAL SECURITY PLATFORM</a:t>
            </a:r>
            <a:endParaRPr lang="en-GB" dirty="0"/>
          </a:p>
        </p:txBody>
      </p:sp>
    </p:spTree>
    <p:extLst>
      <p:ext uri="{BB962C8B-B14F-4D97-AF65-F5344CB8AC3E}">
        <p14:creationId xmlns:p14="http://schemas.microsoft.com/office/powerpoint/2010/main" val="29674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15FB-8826-E6C8-1A15-8B66277E0E4A}"/>
              </a:ext>
            </a:extLst>
          </p:cNvPr>
          <p:cNvSpPr>
            <a:spLocks noGrp="1"/>
          </p:cNvSpPr>
          <p:nvPr>
            <p:ph type="title"/>
          </p:nvPr>
        </p:nvSpPr>
        <p:spPr/>
        <p:txBody>
          <a:bodyPr/>
          <a:lstStyle/>
          <a:p>
            <a:r>
              <a:rPr lang="en-US" dirty="0"/>
              <a:t>Before filling out the 9-plane model, ask yourself</a:t>
            </a:r>
          </a:p>
        </p:txBody>
      </p:sp>
      <p:sp>
        <p:nvSpPr>
          <p:cNvPr id="3" name="Content Placeholder 2">
            <a:extLst>
              <a:ext uri="{FF2B5EF4-FFF2-40B4-BE49-F238E27FC236}">
                <a16:creationId xmlns:a16="http://schemas.microsoft.com/office/drawing/2014/main" id="{12611C8D-125C-80CF-892E-45F7E57AAD59}"/>
              </a:ext>
            </a:extLst>
          </p:cNvPr>
          <p:cNvSpPr>
            <a:spLocks noGrp="1"/>
          </p:cNvSpPr>
          <p:nvPr>
            <p:ph idx="1"/>
          </p:nvPr>
        </p:nvSpPr>
        <p:spPr>
          <a:xfrm>
            <a:off x="457200" y="1200151"/>
            <a:ext cx="8686800" cy="3117325"/>
          </a:xfrm>
        </p:spPr>
        <p:txBody>
          <a:bodyPr>
            <a:noAutofit/>
          </a:bodyPr>
          <a:lstStyle/>
          <a:p>
            <a:r>
              <a:rPr lang="en-US" sz="1300" dirty="0"/>
              <a:t>What are the most important information streams in my organization?</a:t>
            </a:r>
          </a:p>
          <a:p>
            <a:endParaRPr lang="en-US" sz="1300" dirty="0"/>
          </a:p>
          <a:p>
            <a:r>
              <a:rPr lang="en-US" sz="1300" dirty="0"/>
              <a:t>What are the most important information systems in my organization?</a:t>
            </a:r>
          </a:p>
          <a:p>
            <a:endParaRPr lang="en-US" sz="1300" dirty="0"/>
          </a:p>
          <a:p>
            <a:r>
              <a:rPr lang="en-US" sz="1300" dirty="0"/>
              <a:t>What is the maximum outage time we’re willing to accept?</a:t>
            </a:r>
          </a:p>
          <a:p>
            <a:endParaRPr lang="en-US" sz="1300" dirty="0"/>
          </a:p>
          <a:p>
            <a:r>
              <a:rPr lang="en-US" sz="1300" dirty="0"/>
              <a:t>What measures are already taken?</a:t>
            </a:r>
          </a:p>
          <a:p>
            <a:endParaRPr lang="en-US" sz="1300" dirty="0"/>
          </a:p>
          <a:p>
            <a:r>
              <a:rPr lang="en-US" sz="1300" dirty="0"/>
              <a:t>Which customers, partners and/or suppliers depend on your information systems?</a:t>
            </a:r>
          </a:p>
          <a:p>
            <a:endParaRPr lang="en-US" sz="1300" dirty="0"/>
          </a:p>
          <a:p>
            <a:r>
              <a:rPr lang="en-US" sz="1300" dirty="0"/>
              <a:t>How do you ensure your employees are aware of the importance of proper information security?</a:t>
            </a:r>
          </a:p>
          <a:p>
            <a:endParaRPr lang="en-US" sz="1300" dirty="0"/>
          </a:p>
          <a:p>
            <a:r>
              <a:rPr lang="en-US" sz="1300" dirty="0"/>
              <a:t>Are you aware that information security goes far beyond IT? People and processes are equally important.</a:t>
            </a:r>
          </a:p>
        </p:txBody>
      </p:sp>
      <p:sp>
        <p:nvSpPr>
          <p:cNvPr id="4" name="Date Placeholder 3">
            <a:extLst>
              <a:ext uri="{FF2B5EF4-FFF2-40B4-BE49-F238E27FC236}">
                <a16:creationId xmlns:a16="http://schemas.microsoft.com/office/drawing/2014/main" id="{755BB250-544B-6BF4-61B7-0D91ECE61F1B}"/>
              </a:ext>
            </a:extLst>
          </p:cNvPr>
          <p:cNvSpPr>
            <a:spLocks noGrp="1"/>
          </p:cNvSpPr>
          <p:nvPr>
            <p:ph type="dt" sz="half" idx="2"/>
          </p:nvPr>
        </p:nvSpPr>
        <p:spPr/>
        <p:txBody>
          <a:bodyPr/>
          <a:lstStyle/>
          <a:p>
            <a:r>
              <a:rPr lang="en-US" baseline="30000"/>
              <a:t>THE CENTRAL SECURITY PLATFORM</a:t>
            </a:r>
            <a:endParaRPr lang="en-GB" dirty="0"/>
          </a:p>
        </p:txBody>
      </p:sp>
      <p:sp>
        <p:nvSpPr>
          <p:cNvPr id="5" name="Footer Placeholder 4">
            <a:extLst>
              <a:ext uri="{FF2B5EF4-FFF2-40B4-BE49-F238E27FC236}">
                <a16:creationId xmlns:a16="http://schemas.microsoft.com/office/drawing/2014/main" id="{E60A1CC7-7897-8E76-A7DE-351967DF43F7}"/>
              </a:ext>
            </a:extLst>
          </p:cNvPr>
          <p:cNvSpPr>
            <a:spLocks noGrp="1"/>
          </p:cNvSpPr>
          <p:nvPr>
            <p:ph type="ftr" sz="quarter" idx="3"/>
          </p:nvPr>
        </p:nvSpPr>
        <p:spPr/>
        <p:txBody>
          <a:bodyPr/>
          <a:lstStyle/>
          <a:p>
            <a:r>
              <a:rPr lang="en-GB" baseline="30000"/>
              <a:t>9-plane model workshop</a:t>
            </a:r>
            <a:endParaRPr lang="en-US" dirty="0"/>
          </a:p>
        </p:txBody>
      </p:sp>
    </p:spTree>
    <p:extLst>
      <p:ext uri="{BB962C8B-B14F-4D97-AF65-F5344CB8AC3E}">
        <p14:creationId xmlns:p14="http://schemas.microsoft.com/office/powerpoint/2010/main" val="157780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9F9C-F2F1-0167-6A16-1CA707ABBA91}"/>
              </a:ext>
            </a:extLst>
          </p:cNvPr>
          <p:cNvSpPr>
            <a:spLocks noGrp="1"/>
          </p:cNvSpPr>
          <p:nvPr>
            <p:ph type="title"/>
          </p:nvPr>
        </p:nvSpPr>
        <p:spPr/>
        <p:txBody>
          <a:bodyPr/>
          <a:lstStyle/>
          <a:p>
            <a:r>
              <a:rPr lang="en-US" dirty="0"/>
              <a:t>Good luck!</a:t>
            </a:r>
          </a:p>
        </p:txBody>
      </p:sp>
      <p:sp>
        <p:nvSpPr>
          <p:cNvPr id="3" name="Content Placeholder 2">
            <a:extLst>
              <a:ext uri="{FF2B5EF4-FFF2-40B4-BE49-F238E27FC236}">
                <a16:creationId xmlns:a16="http://schemas.microsoft.com/office/drawing/2014/main" id="{FAEB683C-D5D9-D2E8-E273-E62DB29368B9}"/>
              </a:ext>
            </a:extLst>
          </p:cNvPr>
          <p:cNvSpPr>
            <a:spLocks noGrp="1"/>
          </p:cNvSpPr>
          <p:nvPr>
            <p:ph idx="1"/>
          </p:nvPr>
        </p:nvSpPr>
        <p:spPr/>
        <p:txBody>
          <a:bodyPr/>
          <a:lstStyle/>
          <a:p>
            <a:r>
              <a:rPr lang="en-US" dirty="0"/>
              <a:t>And learn from each other</a:t>
            </a:r>
          </a:p>
        </p:txBody>
      </p:sp>
      <p:sp>
        <p:nvSpPr>
          <p:cNvPr id="4" name="Date Placeholder 3">
            <a:extLst>
              <a:ext uri="{FF2B5EF4-FFF2-40B4-BE49-F238E27FC236}">
                <a16:creationId xmlns:a16="http://schemas.microsoft.com/office/drawing/2014/main" id="{FB553842-2CBE-3F58-D1D5-0ED34FE49F7E}"/>
              </a:ext>
            </a:extLst>
          </p:cNvPr>
          <p:cNvSpPr>
            <a:spLocks noGrp="1"/>
          </p:cNvSpPr>
          <p:nvPr>
            <p:ph type="dt" sz="half" idx="2"/>
          </p:nvPr>
        </p:nvSpPr>
        <p:spPr/>
        <p:txBody>
          <a:bodyPr/>
          <a:lstStyle/>
          <a:p>
            <a:r>
              <a:rPr lang="en-US" baseline="30000"/>
              <a:t>THE CENTRAL SECURITY PLATFORM</a:t>
            </a:r>
            <a:endParaRPr lang="en-GB" dirty="0"/>
          </a:p>
        </p:txBody>
      </p:sp>
      <p:sp>
        <p:nvSpPr>
          <p:cNvPr id="5" name="Footer Placeholder 4">
            <a:extLst>
              <a:ext uri="{FF2B5EF4-FFF2-40B4-BE49-F238E27FC236}">
                <a16:creationId xmlns:a16="http://schemas.microsoft.com/office/drawing/2014/main" id="{085637AD-6017-2828-ABF6-0E25D95A95E0}"/>
              </a:ext>
            </a:extLst>
          </p:cNvPr>
          <p:cNvSpPr>
            <a:spLocks noGrp="1"/>
          </p:cNvSpPr>
          <p:nvPr>
            <p:ph type="ftr" sz="quarter" idx="3"/>
          </p:nvPr>
        </p:nvSpPr>
        <p:spPr/>
        <p:txBody>
          <a:bodyPr/>
          <a:lstStyle/>
          <a:p>
            <a:r>
              <a:rPr lang="en-GB" baseline="30000"/>
              <a:t>9-plane model workshop</a:t>
            </a:r>
            <a:endParaRPr lang="en-US" dirty="0"/>
          </a:p>
        </p:txBody>
      </p:sp>
    </p:spTree>
    <p:extLst>
      <p:ext uri="{BB962C8B-B14F-4D97-AF65-F5344CB8AC3E}">
        <p14:creationId xmlns:p14="http://schemas.microsoft.com/office/powerpoint/2010/main" val="416434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p:cNvSpPr/>
          <p:nvPr/>
        </p:nvSpPr>
        <p:spPr>
          <a:xfrm>
            <a:off x="0" y="444790"/>
            <a:ext cx="9144000" cy="253351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13" dirty="0"/>
              <a:t>c</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31709"/>
            <a:ext cx="9144000" cy="86868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40912" y="1991348"/>
            <a:ext cx="109134" cy="10913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775" y="2279579"/>
            <a:ext cx="120271" cy="120271"/>
          </a:xfrm>
          <a:prstGeom prst="rect">
            <a:avLst/>
          </a:prstGeom>
        </p:spPr>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9553" y="2481266"/>
            <a:ext cx="345064" cy="258518"/>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9669" y="1576313"/>
            <a:ext cx="158195" cy="158195"/>
          </a:xfrm>
          <a:prstGeom prst="rect">
            <a:avLst/>
          </a:prstGeom>
        </p:spPr>
      </p:pic>
      <p:pic>
        <p:nvPicPr>
          <p:cNvPr id="13" name="Afbeelding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9671" y="550472"/>
            <a:ext cx="122545" cy="122545"/>
          </a:xfrm>
          <a:prstGeom prst="rect">
            <a:avLst/>
          </a:prstGeom>
        </p:spPr>
      </p:pic>
      <p:sp>
        <p:nvSpPr>
          <p:cNvPr id="15" name="Rechthoek 14"/>
          <p:cNvSpPr/>
          <p:nvPr/>
        </p:nvSpPr>
        <p:spPr>
          <a:xfrm>
            <a:off x="7074617" y="437093"/>
            <a:ext cx="1492970" cy="2308324"/>
          </a:xfrm>
          <a:prstGeom prst="rect">
            <a:avLst/>
          </a:prstGeom>
        </p:spPr>
        <p:txBody>
          <a:bodyPr wrap="square">
            <a:spAutoFit/>
          </a:bodyPr>
          <a:lstStyle/>
          <a:p>
            <a:r>
              <a:rPr lang="nl-NL" sz="900" dirty="0">
                <a:solidFill>
                  <a:srgbClr val="1C246B"/>
                </a:solidFill>
                <a:latin typeface="Raleway" panose="020B0503030101060003" pitchFamily="34" charset="0"/>
              </a:rPr>
              <a:t>Guardian360</a:t>
            </a:r>
          </a:p>
          <a:p>
            <a:r>
              <a:rPr lang="nl-NL" sz="900" dirty="0">
                <a:solidFill>
                  <a:srgbClr val="1C246B"/>
                </a:solidFill>
                <a:latin typeface="Raleway" panose="020B0503030101060003" pitchFamily="34" charset="0"/>
              </a:rPr>
              <a:t>Schouwburgplein 30-34</a:t>
            </a:r>
          </a:p>
          <a:p>
            <a:r>
              <a:rPr lang="nl-NL" sz="900" dirty="0">
                <a:solidFill>
                  <a:srgbClr val="1C246B"/>
                </a:solidFill>
                <a:latin typeface="Raleway" panose="020B0503030101060003" pitchFamily="34" charset="0"/>
              </a:rPr>
              <a:t>3012 CL Rotterdam</a:t>
            </a:r>
          </a:p>
          <a:p>
            <a:endParaRPr lang="nl-NL" sz="900" dirty="0">
              <a:solidFill>
                <a:srgbClr val="1C246B"/>
              </a:solidFill>
              <a:latin typeface="Raleway" panose="020B0503030101060003" pitchFamily="34" charset="0"/>
            </a:endParaRPr>
          </a:p>
          <a:p>
            <a:r>
              <a:rPr lang="nl-NL" sz="900" dirty="0">
                <a:solidFill>
                  <a:srgbClr val="1C246B"/>
                </a:solidFill>
                <a:latin typeface="Raleway" panose="020B0503030101060003" pitchFamily="34" charset="0"/>
              </a:rPr>
              <a:t>Orteliuslaan 1000</a:t>
            </a:r>
          </a:p>
          <a:p>
            <a:r>
              <a:rPr lang="nl-NL" sz="900" dirty="0">
                <a:solidFill>
                  <a:srgbClr val="1C246B"/>
                </a:solidFill>
                <a:latin typeface="Raleway" panose="020B0503030101060003" pitchFamily="34" charset="0"/>
              </a:rPr>
              <a:t>3528 BD Utrecht</a:t>
            </a:r>
          </a:p>
          <a:p>
            <a:r>
              <a:rPr lang="en-US" sz="900" dirty="0">
                <a:solidFill>
                  <a:srgbClr val="1C246B"/>
                </a:solidFill>
                <a:latin typeface="Raleway" panose="020B0503030101060003" pitchFamily="34" charset="0"/>
              </a:rPr>
              <a:t>The Netherlands</a:t>
            </a:r>
            <a:endParaRPr lang="nl-NL" sz="900" dirty="0">
              <a:solidFill>
                <a:srgbClr val="1C246B"/>
              </a:solidFill>
              <a:latin typeface="Raleway" panose="020B0503030101060003" pitchFamily="34" charset="0"/>
            </a:endParaRPr>
          </a:p>
          <a:p>
            <a:endParaRPr lang="en-US" sz="900" dirty="0">
              <a:solidFill>
                <a:srgbClr val="1C246B"/>
              </a:solidFill>
              <a:latin typeface="Raleway" panose="020B0503030101060003" pitchFamily="34" charset="0"/>
            </a:endParaRPr>
          </a:p>
          <a:p>
            <a:r>
              <a:rPr lang="nl-NL" sz="900" dirty="0">
                <a:solidFill>
                  <a:srgbClr val="1C246B"/>
                </a:solidFill>
                <a:latin typeface="Raleway" panose="020B0503030101060003" pitchFamily="34" charset="0"/>
              </a:rPr>
              <a:t>P.O. Box 2655</a:t>
            </a:r>
          </a:p>
          <a:p>
            <a:r>
              <a:rPr lang="nl-NL" sz="900" dirty="0">
                <a:solidFill>
                  <a:srgbClr val="1C246B"/>
                </a:solidFill>
                <a:latin typeface="Raleway" panose="020B0503030101060003" pitchFamily="34" charset="0"/>
              </a:rPr>
              <a:t>3000 CR Rotterdam</a:t>
            </a:r>
          </a:p>
          <a:p>
            <a:endParaRPr lang="nl-NL" sz="900" dirty="0">
              <a:solidFill>
                <a:srgbClr val="1C246B"/>
              </a:solidFill>
              <a:latin typeface="Raleway" panose="020B0503030101060003" pitchFamily="34" charset="0"/>
            </a:endParaRPr>
          </a:p>
          <a:p>
            <a:r>
              <a:rPr lang="nl-NL" sz="900" dirty="0">
                <a:solidFill>
                  <a:srgbClr val="1C246B"/>
                </a:solidFill>
                <a:latin typeface="Raleway" panose="020B0503030101060003" pitchFamily="34" charset="0"/>
              </a:rPr>
              <a:t>+31(0)88 - 255 15 00</a:t>
            </a:r>
          </a:p>
          <a:p>
            <a:endParaRPr lang="nl-NL" sz="900" dirty="0">
              <a:solidFill>
                <a:srgbClr val="1C246B"/>
              </a:solidFill>
              <a:latin typeface="Raleway" panose="020B0503030101060003" pitchFamily="34" charset="0"/>
            </a:endParaRPr>
          </a:p>
          <a:p>
            <a:r>
              <a:rPr lang="nl-NL" sz="900" dirty="0">
                <a:solidFill>
                  <a:srgbClr val="1C246B"/>
                </a:solidFill>
                <a:latin typeface="Raleway" panose="020B0503030101060003" pitchFamily="34" charset="0"/>
              </a:rPr>
              <a:t>Guardian360.net</a:t>
            </a:r>
          </a:p>
          <a:p>
            <a:endParaRPr lang="nl-NL" sz="900" dirty="0">
              <a:solidFill>
                <a:srgbClr val="1C246B"/>
              </a:solidFill>
              <a:latin typeface="Raleway" panose="020B0503030101060003" pitchFamily="34" charset="0"/>
            </a:endParaRPr>
          </a:p>
          <a:p>
            <a:r>
              <a:rPr lang="en-US" sz="900" dirty="0">
                <a:solidFill>
                  <a:srgbClr val="1C246B"/>
                </a:solidFill>
                <a:latin typeface="Raleway" panose="020B0503030101060003" pitchFamily="34" charset="0"/>
              </a:rPr>
              <a:t>info@guardian360.net </a:t>
            </a:r>
            <a:endParaRPr lang="nl-NL" sz="900" dirty="0">
              <a:solidFill>
                <a:srgbClr val="1C246B"/>
              </a:solidFill>
              <a:latin typeface="Raleway" panose="020B0503030101060003" pitchFamily="34" charset="0"/>
            </a:endParaRPr>
          </a:p>
        </p:txBody>
      </p:sp>
      <p:pic>
        <p:nvPicPr>
          <p:cNvPr id="3" name="Afbeelding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3953" y="1586580"/>
            <a:ext cx="4106813" cy="504677"/>
          </a:xfrm>
          <a:prstGeom prst="rect">
            <a:avLst/>
          </a:prstGeom>
        </p:spPr>
      </p:pic>
      <p:sp>
        <p:nvSpPr>
          <p:cNvPr id="2" name="Tijdelijke aanduiding voor datum 1">
            <a:extLst>
              <a:ext uri="{FF2B5EF4-FFF2-40B4-BE49-F238E27FC236}">
                <a16:creationId xmlns:a16="http://schemas.microsoft.com/office/drawing/2014/main" id="{B3CE5052-7CC3-D546-80D5-A89C1182B5A7}"/>
              </a:ext>
            </a:extLst>
          </p:cNvPr>
          <p:cNvSpPr>
            <a:spLocks noGrp="1"/>
          </p:cNvSpPr>
          <p:nvPr>
            <p:ph type="dt" sz="half" idx="2"/>
          </p:nvPr>
        </p:nvSpPr>
        <p:spPr/>
        <p:txBody>
          <a:bodyPr/>
          <a:lstStyle/>
          <a:p>
            <a:r>
              <a:rPr lang="en-US" baseline="30000"/>
              <a:t>THE CENTRAL SECURITY PLATFORM</a:t>
            </a:r>
            <a:endParaRPr lang="en-GB" dirty="0"/>
          </a:p>
        </p:txBody>
      </p:sp>
      <p:sp>
        <p:nvSpPr>
          <p:cNvPr id="4" name="Footer Placeholder 3">
            <a:extLst>
              <a:ext uri="{FF2B5EF4-FFF2-40B4-BE49-F238E27FC236}">
                <a16:creationId xmlns:a16="http://schemas.microsoft.com/office/drawing/2014/main" id="{DFAAED0C-1526-1C06-9451-35D96896B7F6}"/>
              </a:ext>
            </a:extLst>
          </p:cNvPr>
          <p:cNvSpPr>
            <a:spLocks noGrp="1"/>
          </p:cNvSpPr>
          <p:nvPr>
            <p:ph type="ftr" sz="quarter" idx="3"/>
          </p:nvPr>
        </p:nvSpPr>
        <p:spPr/>
        <p:txBody>
          <a:bodyPr/>
          <a:lstStyle/>
          <a:p>
            <a:r>
              <a:rPr lang="en-GB" baseline="30000"/>
              <a:t>9-plane model workshop</a:t>
            </a:r>
            <a:endParaRPr lang="en-US" dirty="0"/>
          </a:p>
        </p:txBody>
      </p:sp>
    </p:spTree>
    <p:extLst>
      <p:ext uri="{BB962C8B-B14F-4D97-AF65-F5344CB8AC3E}">
        <p14:creationId xmlns:p14="http://schemas.microsoft.com/office/powerpoint/2010/main" val="192988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1A271-1039-1745-A5D6-DC6401B23D4D}"/>
              </a:ext>
            </a:extLst>
          </p:cNvPr>
          <p:cNvSpPr>
            <a:spLocks noGrp="1"/>
          </p:cNvSpPr>
          <p:nvPr>
            <p:ph type="title"/>
          </p:nvPr>
        </p:nvSpPr>
        <p:spPr/>
        <p:txBody>
          <a:bodyPr/>
          <a:lstStyle/>
          <a:p>
            <a:r>
              <a:rPr lang="en-US"/>
              <a:t>Our goal is to increase justice on the digital infrastructure</a:t>
            </a:r>
          </a:p>
        </p:txBody>
      </p:sp>
      <p:sp>
        <p:nvSpPr>
          <p:cNvPr id="3" name="Tijdelijke aanduiding voor inhoud 2">
            <a:extLst>
              <a:ext uri="{FF2B5EF4-FFF2-40B4-BE49-F238E27FC236}">
                <a16:creationId xmlns:a16="http://schemas.microsoft.com/office/drawing/2014/main" id="{8D86CA85-BF70-CE4A-AC37-816AA9D9A1A2}"/>
              </a:ext>
            </a:extLst>
          </p:cNvPr>
          <p:cNvSpPr>
            <a:spLocks noGrp="1"/>
          </p:cNvSpPr>
          <p:nvPr>
            <p:ph idx="1"/>
          </p:nvPr>
        </p:nvSpPr>
        <p:spPr>
          <a:xfrm>
            <a:off x="457200" y="2037029"/>
            <a:ext cx="5630333" cy="2557593"/>
          </a:xfrm>
        </p:spPr>
        <p:txBody>
          <a:bodyPr/>
          <a:lstStyle/>
          <a:p>
            <a:pPr algn="ctr"/>
            <a:r>
              <a:rPr lang="en-US"/>
              <a:t>“We strongly believe it’s unfair people and organizations invested heavily in IT and aren’t able to capitalize on it without being afraid of security incidents.”</a:t>
            </a:r>
          </a:p>
        </p:txBody>
      </p:sp>
      <p:sp>
        <p:nvSpPr>
          <p:cNvPr id="4" name="Tijdelijke aanduiding voor datum 3">
            <a:extLst>
              <a:ext uri="{FF2B5EF4-FFF2-40B4-BE49-F238E27FC236}">
                <a16:creationId xmlns:a16="http://schemas.microsoft.com/office/drawing/2014/main" id="{E0214630-B1DA-834D-B4CA-E1BA99A78E87}"/>
              </a:ext>
            </a:extLst>
          </p:cNvPr>
          <p:cNvSpPr>
            <a:spLocks noGrp="1"/>
          </p:cNvSpPr>
          <p:nvPr>
            <p:ph type="dt" sz="half" idx="2"/>
          </p:nvPr>
        </p:nvSpPr>
        <p:spPr/>
        <p:txBody>
          <a:bodyPr/>
          <a:lstStyle/>
          <a:p>
            <a:r>
              <a:rPr lang="en-US" baseline="30000"/>
              <a:t>The number 1 central security platform</a:t>
            </a:r>
            <a:endParaRPr lang="en-GB"/>
          </a:p>
        </p:txBody>
      </p:sp>
      <p:pic>
        <p:nvPicPr>
          <p:cNvPr id="8" name="Afbeelding 7" descr="Afbeelding met beeld, persoon, gebouw, vasthouden&#10;&#10;Automatisch gegenereerde beschrijving">
            <a:extLst>
              <a:ext uri="{FF2B5EF4-FFF2-40B4-BE49-F238E27FC236}">
                <a16:creationId xmlns:a16="http://schemas.microsoft.com/office/drawing/2014/main" id="{E5A1B1CD-1746-F642-BADE-7182AD67CD38}"/>
              </a:ext>
            </a:extLst>
          </p:cNvPr>
          <p:cNvPicPr>
            <a:picLocks noChangeAspect="1"/>
          </p:cNvPicPr>
          <p:nvPr/>
        </p:nvPicPr>
        <p:blipFill>
          <a:blip r:embed="rId2"/>
          <a:stretch>
            <a:fillRect/>
          </a:stretch>
        </p:blipFill>
        <p:spPr>
          <a:xfrm>
            <a:off x="6371368" y="774356"/>
            <a:ext cx="2762473" cy="3837199"/>
          </a:xfrm>
          <a:prstGeom prst="rect">
            <a:avLst/>
          </a:prstGeom>
        </p:spPr>
      </p:pic>
      <p:sp>
        <p:nvSpPr>
          <p:cNvPr id="6" name="Footer Placeholder 4">
            <a:extLst>
              <a:ext uri="{FF2B5EF4-FFF2-40B4-BE49-F238E27FC236}">
                <a16:creationId xmlns:a16="http://schemas.microsoft.com/office/drawing/2014/main" id="{1CD485FC-845E-FA45-409E-A30AA97BD4DD}"/>
              </a:ext>
            </a:extLst>
          </p:cNvPr>
          <p:cNvSpPr>
            <a:spLocks noGrp="1"/>
          </p:cNvSpPr>
          <p:nvPr>
            <p:ph type="ftr" sz="quarter" idx="3"/>
          </p:nvPr>
        </p:nvSpPr>
        <p:spPr>
          <a:xfrm>
            <a:off x="386080" y="4773990"/>
            <a:ext cx="4389120" cy="312420"/>
          </a:xfrm>
        </p:spPr>
        <p:txBody>
          <a:bodyPr/>
          <a:lstStyle/>
          <a:p>
            <a:r>
              <a:rPr lang="en-GB" baseline="30000" dirty="0"/>
              <a:t>9-plane model workshop</a:t>
            </a:r>
            <a:endParaRPr lang="en-US" dirty="0"/>
          </a:p>
        </p:txBody>
      </p:sp>
    </p:spTree>
    <p:extLst>
      <p:ext uri="{BB962C8B-B14F-4D97-AF65-F5344CB8AC3E}">
        <p14:creationId xmlns:p14="http://schemas.microsoft.com/office/powerpoint/2010/main" val="307267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Table of contents</a:t>
            </a:r>
          </a:p>
        </p:txBody>
      </p:sp>
      <p:sp>
        <p:nvSpPr>
          <p:cNvPr id="3" name="Tijdelijke aanduiding voor inhoud 2"/>
          <p:cNvSpPr>
            <a:spLocks noGrp="1"/>
          </p:cNvSpPr>
          <p:nvPr>
            <p:ph idx="1"/>
          </p:nvPr>
        </p:nvSpPr>
        <p:spPr/>
        <p:txBody>
          <a:bodyPr/>
          <a:lstStyle/>
          <a:p>
            <a:r>
              <a:rPr lang="en-GB" dirty="0"/>
              <a:t>Welcome!</a:t>
            </a:r>
          </a:p>
          <a:p>
            <a:endParaRPr lang="en-GB" dirty="0"/>
          </a:p>
          <a:p>
            <a:r>
              <a:rPr lang="en-GB" dirty="0"/>
              <a:t>Origin</a:t>
            </a:r>
          </a:p>
          <a:p>
            <a:endParaRPr lang="en-GB" dirty="0"/>
          </a:p>
          <a:p>
            <a:r>
              <a:rPr lang="en-GB" dirty="0"/>
              <a:t>Information security</a:t>
            </a:r>
          </a:p>
          <a:p>
            <a:endParaRPr lang="en-GB" dirty="0"/>
          </a:p>
          <a:p>
            <a:r>
              <a:rPr lang="en-GB" dirty="0"/>
              <a:t>Risk management</a:t>
            </a:r>
          </a:p>
          <a:p>
            <a:endParaRPr lang="en-GB" dirty="0"/>
          </a:p>
          <a:p>
            <a:r>
              <a:rPr lang="en-GB" dirty="0"/>
              <a:t>Start using the 9-plane model</a:t>
            </a:r>
          </a:p>
          <a:p>
            <a:pPr marL="285750" indent="-285750">
              <a:buFont typeface="Arial" panose="020B0604020202020204" pitchFamily="34" charset="0"/>
              <a:buChar char="•"/>
            </a:pPr>
            <a:endParaRPr lang="en-GB" dirty="0"/>
          </a:p>
        </p:txBody>
      </p:sp>
      <p:sp>
        <p:nvSpPr>
          <p:cNvPr id="4" name="Tijdelijke aanduiding voor datum 3"/>
          <p:cNvSpPr>
            <a:spLocks noGrp="1"/>
          </p:cNvSpPr>
          <p:nvPr>
            <p:ph type="dt" sz="half" idx="2"/>
          </p:nvPr>
        </p:nvSpPr>
        <p:spPr/>
        <p:txBody>
          <a:bodyPr/>
          <a:lstStyle/>
          <a:p>
            <a:r>
              <a:rPr lang="en-US" baseline="30000"/>
              <a:t>THE CENTRAL SECURITY PLATFORM</a:t>
            </a:r>
            <a:endParaRPr lang="en-GB" dirty="0"/>
          </a:p>
        </p:txBody>
      </p:sp>
      <p:sp>
        <p:nvSpPr>
          <p:cNvPr id="5" name="Footer Placeholder 4">
            <a:extLst>
              <a:ext uri="{FF2B5EF4-FFF2-40B4-BE49-F238E27FC236}">
                <a16:creationId xmlns:a16="http://schemas.microsoft.com/office/drawing/2014/main" id="{DD307FFE-C1F5-76DB-311F-90C44465014C}"/>
              </a:ext>
            </a:extLst>
          </p:cNvPr>
          <p:cNvSpPr>
            <a:spLocks noGrp="1"/>
          </p:cNvSpPr>
          <p:nvPr>
            <p:ph type="ftr" sz="quarter" idx="3"/>
          </p:nvPr>
        </p:nvSpPr>
        <p:spPr/>
        <p:txBody>
          <a:bodyPr/>
          <a:lstStyle/>
          <a:p>
            <a:r>
              <a:rPr lang="en-GB" baseline="30000" dirty="0"/>
              <a:t>9-plane model workshop</a:t>
            </a:r>
            <a:endParaRPr lang="en-US" dirty="0"/>
          </a:p>
        </p:txBody>
      </p:sp>
      <p:pic>
        <p:nvPicPr>
          <p:cNvPr id="7" name="Picture 6" descr="Calendar&#10;&#10;Description automatically generated with medium confidence">
            <a:extLst>
              <a:ext uri="{FF2B5EF4-FFF2-40B4-BE49-F238E27FC236}">
                <a16:creationId xmlns:a16="http://schemas.microsoft.com/office/drawing/2014/main" id="{23CF5D91-2D28-2852-53D8-B1ED26B31DE8}"/>
              </a:ext>
            </a:extLst>
          </p:cNvPr>
          <p:cNvPicPr>
            <a:picLocks noChangeAspect="1"/>
          </p:cNvPicPr>
          <p:nvPr/>
        </p:nvPicPr>
        <p:blipFill>
          <a:blip r:embed="rId3"/>
          <a:stretch>
            <a:fillRect/>
          </a:stretch>
        </p:blipFill>
        <p:spPr>
          <a:xfrm>
            <a:off x="3566175" y="205979"/>
            <a:ext cx="5577825" cy="3943349"/>
          </a:xfrm>
          <a:prstGeom prst="rect">
            <a:avLst/>
          </a:prstGeom>
        </p:spPr>
      </p:pic>
    </p:spTree>
    <p:extLst>
      <p:ext uri="{BB962C8B-B14F-4D97-AF65-F5344CB8AC3E}">
        <p14:creationId xmlns:p14="http://schemas.microsoft.com/office/powerpoint/2010/main" val="305174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Welcome!</a:t>
            </a:r>
          </a:p>
        </p:txBody>
      </p:sp>
      <p:sp>
        <p:nvSpPr>
          <p:cNvPr id="3" name="Tijdelijke aanduiding voor inhoud 2"/>
          <p:cNvSpPr>
            <a:spLocks noGrp="1"/>
          </p:cNvSpPr>
          <p:nvPr>
            <p:ph idx="1"/>
          </p:nvPr>
        </p:nvSpPr>
        <p:spPr/>
        <p:txBody>
          <a:bodyPr/>
          <a:lstStyle/>
          <a:p>
            <a:r>
              <a:rPr lang="en-GB" dirty="0"/>
              <a:t>Round of introductions, get to know each other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Tijdelijke aanduiding voor datum 3"/>
          <p:cNvSpPr>
            <a:spLocks noGrp="1"/>
          </p:cNvSpPr>
          <p:nvPr>
            <p:ph type="dt" sz="half" idx="2"/>
          </p:nvPr>
        </p:nvSpPr>
        <p:spPr/>
        <p:txBody>
          <a:bodyPr/>
          <a:lstStyle/>
          <a:p>
            <a:r>
              <a:rPr lang="en-US" baseline="30000"/>
              <a:t>THE CENTRAL SECURITY PLATFORM</a:t>
            </a:r>
            <a:endParaRPr lang="en-GB" dirty="0"/>
          </a:p>
        </p:txBody>
      </p:sp>
      <p:sp>
        <p:nvSpPr>
          <p:cNvPr id="5" name="Footer Placeholder 4">
            <a:extLst>
              <a:ext uri="{FF2B5EF4-FFF2-40B4-BE49-F238E27FC236}">
                <a16:creationId xmlns:a16="http://schemas.microsoft.com/office/drawing/2014/main" id="{DD307FFE-C1F5-76DB-311F-90C44465014C}"/>
              </a:ext>
            </a:extLst>
          </p:cNvPr>
          <p:cNvSpPr>
            <a:spLocks noGrp="1"/>
          </p:cNvSpPr>
          <p:nvPr>
            <p:ph type="ftr" sz="quarter" idx="3"/>
          </p:nvPr>
        </p:nvSpPr>
        <p:spPr/>
        <p:txBody>
          <a:bodyPr/>
          <a:lstStyle/>
          <a:p>
            <a:r>
              <a:rPr lang="en-GB" baseline="30000"/>
              <a:t>9-plane model workshop</a:t>
            </a:r>
            <a:endParaRPr lang="en-US" dirty="0"/>
          </a:p>
        </p:txBody>
      </p:sp>
      <p:pic>
        <p:nvPicPr>
          <p:cNvPr id="6" name="Picture 5">
            <a:extLst>
              <a:ext uri="{FF2B5EF4-FFF2-40B4-BE49-F238E27FC236}">
                <a16:creationId xmlns:a16="http://schemas.microsoft.com/office/drawing/2014/main" id="{9BC8F822-C6EB-9F46-61B5-763734AA03E9}"/>
              </a:ext>
            </a:extLst>
          </p:cNvPr>
          <p:cNvPicPr>
            <a:picLocks noChangeAspect="1"/>
          </p:cNvPicPr>
          <p:nvPr/>
        </p:nvPicPr>
        <p:blipFill>
          <a:blip r:embed="rId3"/>
          <a:stretch>
            <a:fillRect/>
          </a:stretch>
        </p:blipFill>
        <p:spPr>
          <a:xfrm>
            <a:off x="6063047" y="0"/>
            <a:ext cx="3081249" cy="4616238"/>
          </a:xfrm>
          <a:prstGeom prst="rect">
            <a:avLst/>
          </a:prstGeom>
        </p:spPr>
      </p:pic>
    </p:spTree>
    <p:extLst>
      <p:ext uri="{BB962C8B-B14F-4D97-AF65-F5344CB8AC3E}">
        <p14:creationId xmlns:p14="http://schemas.microsoft.com/office/powerpoint/2010/main" val="341703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Origin</a:t>
            </a:r>
          </a:p>
        </p:txBody>
      </p:sp>
      <p:sp>
        <p:nvSpPr>
          <p:cNvPr id="3" name="Tijdelijke aanduiding voor inhoud 2"/>
          <p:cNvSpPr>
            <a:spLocks noGrp="1"/>
          </p:cNvSpPr>
          <p:nvPr>
            <p:ph idx="1"/>
          </p:nvPr>
        </p:nvSpPr>
        <p:spPr/>
        <p:txBody>
          <a:bodyPr/>
          <a:lstStyle/>
          <a:p>
            <a:r>
              <a:rPr lang="en-GB" dirty="0"/>
              <a:t>Developed by Guardian360</a:t>
            </a:r>
          </a:p>
          <a:p>
            <a:endParaRPr lang="en-GB" dirty="0"/>
          </a:p>
          <a:p>
            <a:r>
              <a:rPr lang="en-GB" dirty="0"/>
              <a:t>Information security is simply part of risk management</a:t>
            </a:r>
          </a:p>
          <a:p>
            <a:endParaRPr lang="en-GB" dirty="0"/>
          </a:p>
          <a:p>
            <a:r>
              <a:rPr lang="en-GB" dirty="0"/>
              <a:t>Organisations need to become “in control”</a:t>
            </a:r>
          </a:p>
          <a:p>
            <a:endParaRPr lang="en-GB" dirty="0"/>
          </a:p>
          <a:p>
            <a:r>
              <a:rPr lang="en-GB" dirty="0"/>
              <a:t>Management must invest wisely</a:t>
            </a:r>
          </a:p>
          <a:p>
            <a:endParaRPr lang="en-GB" dirty="0"/>
          </a:p>
          <a:p>
            <a:r>
              <a:rPr lang="en-GB" dirty="0"/>
              <a:t>Measures have to match a business case</a:t>
            </a:r>
          </a:p>
        </p:txBody>
      </p:sp>
      <p:sp>
        <p:nvSpPr>
          <p:cNvPr id="4" name="Tijdelijke aanduiding voor datum 3"/>
          <p:cNvSpPr>
            <a:spLocks noGrp="1"/>
          </p:cNvSpPr>
          <p:nvPr>
            <p:ph type="dt" sz="half" idx="2"/>
          </p:nvPr>
        </p:nvSpPr>
        <p:spPr/>
        <p:txBody>
          <a:bodyPr/>
          <a:lstStyle/>
          <a:p>
            <a:r>
              <a:rPr lang="en-US" baseline="30000"/>
              <a:t>THE CENTRAL SECURITY PLATFORM</a:t>
            </a:r>
            <a:endParaRPr lang="en-GB" dirty="0"/>
          </a:p>
        </p:txBody>
      </p:sp>
      <p:sp>
        <p:nvSpPr>
          <p:cNvPr id="5" name="Footer Placeholder 4">
            <a:extLst>
              <a:ext uri="{FF2B5EF4-FFF2-40B4-BE49-F238E27FC236}">
                <a16:creationId xmlns:a16="http://schemas.microsoft.com/office/drawing/2014/main" id="{DD307FFE-C1F5-76DB-311F-90C44465014C}"/>
              </a:ext>
            </a:extLst>
          </p:cNvPr>
          <p:cNvSpPr>
            <a:spLocks noGrp="1"/>
          </p:cNvSpPr>
          <p:nvPr>
            <p:ph type="ftr" sz="quarter" idx="3"/>
          </p:nvPr>
        </p:nvSpPr>
        <p:spPr/>
        <p:txBody>
          <a:bodyPr/>
          <a:lstStyle/>
          <a:p>
            <a:r>
              <a:rPr lang="en-GB" baseline="30000"/>
              <a:t>9-plane model workshop</a:t>
            </a:r>
            <a:endParaRPr lang="en-US" dirty="0"/>
          </a:p>
        </p:txBody>
      </p:sp>
    </p:spTree>
    <p:extLst>
      <p:ext uri="{BB962C8B-B14F-4D97-AF65-F5344CB8AC3E}">
        <p14:creationId xmlns:p14="http://schemas.microsoft.com/office/powerpoint/2010/main" val="268893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Information security</a:t>
            </a:r>
          </a:p>
        </p:txBody>
      </p:sp>
      <p:sp>
        <p:nvSpPr>
          <p:cNvPr id="3" name="Tijdelijke aanduiding voor inhoud 2"/>
          <p:cNvSpPr>
            <a:spLocks noGrp="1"/>
          </p:cNvSpPr>
          <p:nvPr>
            <p:ph idx="1"/>
          </p:nvPr>
        </p:nvSpPr>
        <p:spPr/>
        <p:txBody>
          <a:bodyPr/>
          <a:lstStyle/>
          <a:p>
            <a:r>
              <a:rPr lang="en-GB" b="1" u="sng" dirty="0"/>
              <a:t>People</a:t>
            </a:r>
          </a:p>
          <a:p>
            <a:r>
              <a:rPr lang="en-GB" dirty="0"/>
              <a:t>The human resources available at the firm’s disposal. </a:t>
            </a:r>
          </a:p>
          <a:p>
            <a:endParaRPr lang="en-GB" dirty="0"/>
          </a:p>
          <a:p>
            <a:r>
              <a:rPr lang="en-GB" u="sng" dirty="0"/>
              <a:t>Process</a:t>
            </a:r>
            <a:br>
              <a:rPr lang="en-GB" dirty="0"/>
            </a:br>
            <a:r>
              <a:rPr lang="en-GB" dirty="0"/>
              <a:t>Resembles the steps or actions that combine to produce a particular goal.</a:t>
            </a:r>
          </a:p>
          <a:p>
            <a:endParaRPr lang="en-GB" dirty="0"/>
          </a:p>
          <a:p>
            <a:r>
              <a:rPr lang="en-GB" b="1" u="sng" dirty="0"/>
              <a:t>Technology</a:t>
            </a:r>
            <a:br>
              <a:rPr lang="en-GB" dirty="0"/>
            </a:br>
            <a:r>
              <a:rPr lang="en-GB" dirty="0"/>
              <a:t>Provides the tools that the people can use to implement the process. </a:t>
            </a:r>
          </a:p>
        </p:txBody>
      </p:sp>
      <p:sp>
        <p:nvSpPr>
          <p:cNvPr id="4" name="Tijdelijke aanduiding voor datum 3"/>
          <p:cNvSpPr>
            <a:spLocks noGrp="1"/>
          </p:cNvSpPr>
          <p:nvPr>
            <p:ph type="dt" sz="half" idx="2"/>
          </p:nvPr>
        </p:nvSpPr>
        <p:spPr/>
        <p:txBody>
          <a:bodyPr/>
          <a:lstStyle/>
          <a:p>
            <a:r>
              <a:rPr lang="en-US" baseline="30000"/>
              <a:t>THE CENTRAL SECURITY PLATFORM</a:t>
            </a:r>
            <a:endParaRPr lang="en-GB" dirty="0"/>
          </a:p>
        </p:txBody>
      </p:sp>
      <p:sp>
        <p:nvSpPr>
          <p:cNvPr id="5" name="Footer Placeholder 4">
            <a:extLst>
              <a:ext uri="{FF2B5EF4-FFF2-40B4-BE49-F238E27FC236}">
                <a16:creationId xmlns:a16="http://schemas.microsoft.com/office/drawing/2014/main" id="{DD307FFE-C1F5-76DB-311F-90C44465014C}"/>
              </a:ext>
            </a:extLst>
          </p:cNvPr>
          <p:cNvSpPr>
            <a:spLocks noGrp="1"/>
          </p:cNvSpPr>
          <p:nvPr>
            <p:ph type="ftr" sz="quarter" idx="3"/>
          </p:nvPr>
        </p:nvSpPr>
        <p:spPr/>
        <p:txBody>
          <a:bodyPr/>
          <a:lstStyle/>
          <a:p>
            <a:r>
              <a:rPr lang="en-GB" baseline="30000"/>
              <a:t>9-plane model workshop</a:t>
            </a:r>
            <a:endParaRPr lang="en-US" dirty="0"/>
          </a:p>
        </p:txBody>
      </p:sp>
    </p:spTree>
    <p:extLst>
      <p:ext uri="{BB962C8B-B14F-4D97-AF65-F5344CB8AC3E}">
        <p14:creationId xmlns:p14="http://schemas.microsoft.com/office/powerpoint/2010/main" val="29025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9F7B-4C47-BF4E-F3D5-259E3DDAE8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BCE7A1-0828-8348-A757-CCBED929FA0F}"/>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8689C974-3611-AEB9-0AD2-C05C09CEA7AB}"/>
              </a:ext>
            </a:extLst>
          </p:cNvPr>
          <p:cNvSpPr>
            <a:spLocks noGrp="1"/>
          </p:cNvSpPr>
          <p:nvPr>
            <p:ph type="dt" sz="half" idx="2"/>
          </p:nvPr>
        </p:nvSpPr>
        <p:spPr/>
        <p:txBody>
          <a:bodyPr/>
          <a:lstStyle/>
          <a:p>
            <a:r>
              <a:rPr lang="en-US" baseline="30000"/>
              <a:t>THE CENTRAL SECURITY PLATFORM</a:t>
            </a:r>
            <a:endParaRPr lang="en-GB" dirty="0"/>
          </a:p>
        </p:txBody>
      </p:sp>
      <p:sp>
        <p:nvSpPr>
          <p:cNvPr id="5" name="Footer Placeholder 4">
            <a:extLst>
              <a:ext uri="{FF2B5EF4-FFF2-40B4-BE49-F238E27FC236}">
                <a16:creationId xmlns:a16="http://schemas.microsoft.com/office/drawing/2014/main" id="{4C8752A9-EC3D-5023-CDFF-21DEF965428C}"/>
              </a:ext>
            </a:extLst>
          </p:cNvPr>
          <p:cNvSpPr>
            <a:spLocks noGrp="1"/>
          </p:cNvSpPr>
          <p:nvPr>
            <p:ph type="ftr" sz="quarter" idx="3"/>
          </p:nvPr>
        </p:nvSpPr>
        <p:spPr/>
        <p:txBody>
          <a:bodyPr/>
          <a:lstStyle/>
          <a:p>
            <a:r>
              <a:rPr lang="en-GB" baseline="30000"/>
              <a:t>9-plane model workshop</a:t>
            </a:r>
            <a:endParaRPr lang="en-US" dirty="0"/>
          </a:p>
        </p:txBody>
      </p:sp>
      <p:pic>
        <p:nvPicPr>
          <p:cNvPr id="1026" name="Picture 2">
            <a:extLst>
              <a:ext uri="{FF2B5EF4-FFF2-40B4-BE49-F238E27FC236}">
                <a16:creationId xmlns:a16="http://schemas.microsoft.com/office/drawing/2014/main" id="{F0DD464F-7606-BA00-EC4D-829A47792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9174981" cy="611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60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516B-60A4-6B30-55DF-0AAE7D1C0340}"/>
              </a:ext>
            </a:extLst>
          </p:cNvPr>
          <p:cNvSpPr>
            <a:spLocks noGrp="1"/>
          </p:cNvSpPr>
          <p:nvPr>
            <p:ph type="title"/>
          </p:nvPr>
        </p:nvSpPr>
        <p:spPr/>
        <p:txBody>
          <a:bodyPr/>
          <a:lstStyle/>
          <a:p>
            <a:r>
              <a:rPr lang="en-US" dirty="0"/>
              <a:t>Risk management</a:t>
            </a:r>
          </a:p>
        </p:txBody>
      </p:sp>
      <p:sp>
        <p:nvSpPr>
          <p:cNvPr id="3" name="Content Placeholder 2">
            <a:extLst>
              <a:ext uri="{FF2B5EF4-FFF2-40B4-BE49-F238E27FC236}">
                <a16:creationId xmlns:a16="http://schemas.microsoft.com/office/drawing/2014/main" id="{C1D0EA5F-32AC-C64C-B267-9A17E9E2E227}"/>
              </a:ext>
            </a:extLst>
          </p:cNvPr>
          <p:cNvSpPr>
            <a:spLocks noGrp="1"/>
          </p:cNvSpPr>
          <p:nvPr>
            <p:ph idx="1"/>
          </p:nvPr>
        </p:nvSpPr>
        <p:spPr/>
        <p:txBody>
          <a:bodyPr/>
          <a:lstStyle/>
          <a:p>
            <a:r>
              <a:rPr lang="en-US" b="1" u="sng" dirty="0"/>
              <a:t>Prevention</a:t>
            </a:r>
            <a:br>
              <a:rPr lang="en-US" dirty="0"/>
            </a:br>
            <a:r>
              <a:rPr lang="en-US" dirty="0"/>
              <a:t>Measures to avoid bad things from happening as much as possible</a:t>
            </a:r>
          </a:p>
          <a:p>
            <a:endParaRPr lang="en-US" dirty="0"/>
          </a:p>
          <a:p>
            <a:r>
              <a:rPr lang="en-US" b="1" u="sng" dirty="0"/>
              <a:t>Detect</a:t>
            </a:r>
          </a:p>
          <a:p>
            <a:r>
              <a:rPr lang="en-US" dirty="0"/>
              <a:t>Measures to detect incidents quickly to allow organizations to act and lower the (financial) damages</a:t>
            </a:r>
          </a:p>
          <a:p>
            <a:endParaRPr lang="en-US" dirty="0"/>
          </a:p>
          <a:p>
            <a:r>
              <a:rPr lang="en-US" b="1" u="sng" dirty="0"/>
              <a:t>Remediate</a:t>
            </a:r>
          </a:p>
          <a:p>
            <a:r>
              <a:rPr lang="en-US" dirty="0"/>
              <a:t>Measures taken to allow organizations to return to the desired state</a:t>
            </a:r>
          </a:p>
          <a:p>
            <a:endParaRPr lang="en-US" dirty="0"/>
          </a:p>
          <a:p>
            <a:endParaRPr lang="en-US" dirty="0"/>
          </a:p>
        </p:txBody>
      </p:sp>
      <p:sp>
        <p:nvSpPr>
          <p:cNvPr id="4" name="Date Placeholder 3">
            <a:extLst>
              <a:ext uri="{FF2B5EF4-FFF2-40B4-BE49-F238E27FC236}">
                <a16:creationId xmlns:a16="http://schemas.microsoft.com/office/drawing/2014/main" id="{D1984C24-7B75-B3DF-CD59-6F0140A679AE}"/>
              </a:ext>
            </a:extLst>
          </p:cNvPr>
          <p:cNvSpPr>
            <a:spLocks noGrp="1"/>
          </p:cNvSpPr>
          <p:nvPr>
            <p:ph type="dt" sz="half" idx="2"/>
          </p:nvPr>
        </p:nvSpPr>
        <p:spPr/>
        <p:txBody>
          <a:bodyPr/>
          <a:lstStyle/>
          <a:p>
            <a:r>
              <a:rPr lang="en-US" baseline="30000"/>
              <a:t>THE CENTRAL SECURITY PLATFORM</a:t>
            </a:r>
            <a:endParaRPr lang="en-GB" dirty="0"/>
          </a:p>
        </p:txBody>
      </p:sp>
      <p:sp>
        <p:nvSpPr>
          <p:cNvPr id="5" name="Footer Placeholder 4">
            <a:extLst>
              <a:ext uri="{FF2B5EF4-FFF2-40B4-BE49-F238E27FC236}">
                <a16:creationId xmlns:a16="http://schemas.microsoft.com/office/drawing/2014/main" id="{5F5C4FA2-BE02-747C-E105-1D845FCEF186}"/>
              </a:ext>
            </a:extLst>
          </p:cNvPr>
          <p:cNvSpPr>
            <a:spLocks noGrp="1"/>
          </p:cNvSpPr>
          <p:nvPr>
            <p:ph type="ftr" sz="quarter" idx="3"/>
          </p:nvPr>
        </p:nvSpPr>
        <p:spPr/>
        <p:txBody>
          <a:bodyPr/>
          <a:lstStyle/>
          <a:p>
            <a:r>
              <a:rPr lang="en-GB" baseline="30000"/>
              <a:t>9-plane model workshop</a:t>
            </a:r>
            <a:endParaRPr lang="en-US" dirty="0"/>
          </a:p>
        </p:txBody>
      </p:sp>
    </p:spTree>
    <p:extLst>
      <p:ext uri="{BB962C8B-B14F-4D97-AF65-F5344CB8AC3E}">
        <p14:creationId xmlns:p14="http://schemas.microsoft.com/office/powerpoint/2010/main" val="185015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3664-EFEE-B396-9AA1-1A96AE2D7C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855CAC-22FD-FE29-8BC5-7584369979D5}"/>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510F91F0-912C-E560-A699-DEE7E5D6A451}"/>
              </a:ext>
            </a:extLst>
          </p:cNvPr>
          <p:cNvSpPr>
            <a:spLocks noGrp="1"/>
          </p:cNvSpPr>
          <p:nvPr>
            <p:ph type="dt" sz="half" idx="2"/>
          </p:nvPr>
        </p:nvSpPr>
        <p:spPr/>
        <p:txBody>
          <a:bodyPr/>
          <a:lstStyle/>
          <a:p>
            <a:r>
              <a:rPr lang="en-US" baseline="30000"/>
              <a:t>THE CENTRAL SECURITY PLATFORM</a:t>
            </a:r>
            <a:endParaRPr lang="en-GB" dirty="0"/>
          </a:p>
        </p:txBody>
      </p:sp>
      <p:sp>
        <p:nvSpPr>
          <p:cNvPr id="5" name="Footer Placeholder 4">
            <a:extLst>
              <a:ext uri="{FF2B5EF4-FFF2-40B4-BE49-F238E27FC236}">
                <a16:creationId xmlns:a16="http://schemas.microsoft.com/office/drawing/2014/main" id="{2B17A027-2D52-9BF4-3A1F-FEC67B6BD0FB}"/>
              </a:ext>
            </a:extLst>
          </p:cNvPr>
          <p:cNvSpPr>
            <a:spLocks noGrp="1"/>
          </p:cNvSpPr>
          <p:nvPr>
            <p:ph type="ftr" sz="quarter" idx="3"/>
          </p:nvPr>
        </p:nvSpPr>
        <p:spPr/>
        <p:txBody>
          <a:bodyPr/>
          <a:lstStyle/>
          <a:p>
            <a:r>
              <a:rPr lang="en-GB" baseline="30000"/>
              <a:t>9-plane model workshop</a:t>
            </a:r>
            <a:endParaRPr lang="en-US" dirty="0"/>
          </a:p>
        </p:txBody>
      </p:sp>
      <p:sp>
        <p:nvSpPr>
          <p:cNvPr id="7" name="Rectangle 6">
            <a:extLst>
              <a:ext uri="{FF2B5EF4-FFF2-40B4-BE49-F238E27FC236}">
                <a16:creationId xmlns:a16="http://schemas.microsoft.com/office/drawing/2014/main" id="{085FD70C-4C37-DE65-D3D3-76E1777D2B47}"/>
              </a:ext>
            </a:extLst>
          </p:cNvPr>
          <p:cNvSpPr/>
          <p:nvPr/>
        </p:nvSpPr>
        <p:spPr>
          <a:xfrm>
            <a:off x="-141402" y="-131975"/>
            <a:ext cx="9615340" cy="5401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Calendar&#10;&#10;Description automatically generated with medium confidence">
            <a:extLst>
              <a:ext uri="{FF2B5EF4-FFF2-40B4-BE49-F238E27FC236}">
                <a16:creationId xmlns:a16="http://schemas.microsoft.com/office/drawing/2014/main" id="{3B7F341C-C5BB-5EF7-F59A-2C6C39D11F4E}"/>
              </a:ext>
            </a:extLst>
          </p:cNvPr>
          <p:cNvPicPr>
            <a:picLocks noChangeAspect="1"/>
          </p:cNvPicPr>
          <p:nvPr/>
        </p:nvPicPr>
        <p:blipFill>
          <a:blip r:embed="rId2"/>
          <a:stretch>
            <a:fillRect/>
          </a:stretch>
        </p:blipFill>
        <p:spPr>
          <a:xfrm>
            <a:off x="928540" y="-8126"/>
            <a:ext cx="7286920" cy="5151626"/>
          </a:xfrm>
          <a:prstGeom prst="rect">
            <a:avLst/>
          </a:prstGeom>
        </p:spPr>
      </p:pic>
      <p:sp>
        <p:nvSpPr>
          <p:cNvPr id="8" name="TextBox 7">
            <a:extLst>
              <a:ext uri="{FF2B5EF4-FFF2-40B4-BE49-F238E27FC236}">
                <a16:creationId xmlns:a16="http://schemas.microsoft.com/office/drawing/2014/main" id="{A9847DA0-882D-35CB-09AB-B8C7657F56AC}"/>
              </a:ext>
            </a:extLst>
          </p:cNvPr>
          <p:cNvSpPr txBox="1"/>
          <p:nvPr/>
        </p:nvSpPr>
        <p:spPr>
          <a:xfrm>
            <a:off x="1970202" y="1277334"/>
            <a:ext cx="1773627" cy="338554"/>
          </a:xfrm>
          <a:prstGeom prst="rect">
            <a:avLst/>
          </a:prstGeom>
          <a:noFill/>
        </p:spPr>
        <p:txBody>
          <a:bodyPr wrap="none" rtlCol="0">
            <a:spAutoFit/>
          </a:bodyPr>
          <a:lstStyle/>
          <a:p>
            <a:r>
              <a:rPr lang="en-US" sz="1600" dirty="0"/>
              <a:t>Awareness training</a:t>
            </a:r>
          </a:p>
        </p:txBody>
      </p:sp>
      <p:sp>
        <p:nvSpPr>
          <p:cNvPr id="9" name="TextBox 8">
            <a:extLst>
              <a:ext uri="{FF2B5EF4-FFF2-40B4-BE49-F238E27FC236}">
                <a16:creationId xmlns:a16="http://schemas.microsoft.com/office/drawing/2014/main" id="{2B51755A-C0F9-0562-E9BE-7F1D5F3C03ED}"/>
              </a:ext>
            </a:extLst>
          </p:cNvPr>
          <p:cNvSpPr txBox="1"/>
          <p:nvPr/>
        </p:nvSpPr>
        <p:spPr>
          <a:xfrm>
            <a:off x="1970201" y="2712721"/>
            <a:ext cx="1880323" cy="338554"/>
          </a:xfrm>
          <a:prstGeom prst="rect">
            <a:avLst/>
          </a:prstGeom>
          <a:noFill/>
        </p:spPr>
        <p:txBody>
          <a:bodyPr wrap="none" rtlCol="0">
            <a:spAutoFit/>
          </a:bodyPr>
          <a:lstStyle/>
          <a:p>
            <a:r>
              <a:rPr lang="en-US" sz="1600" dirty="0"/>
              <a:t>Phishing simulations</a:t>
            </a:r>
          </a:p>
        </p:txBody>
      </p:sp>
      <p:sp>
        <p:nvSpPr>
          <p:cNvPr id="10" name="TextBox 9">
            <a:extLst>
              <a:ext uri="{FF2B5EF4-FFF2-40B4-BE49-F238E27FC236}">
                <a16:creationId xmlns:a16="http://schemas.microsoft.com/office/drawing/2014/main" id="{F613752A-44A0-C2F4-1156-7F992203CE96}"/>
              </a:ext>
            </a:extLst>
          </p:cNvPr>
          <p:cNvSpPr txBox="1"/>
          <p:nvPr/>
        </p:nvSpPr>
        <p:spPr>
          <a:xfrm>
            <a:off x="1970200" y="4069170"/>
            <a:ext cx="1666034" cy="338554"/>
          </a:xfrm>
          <a:prstGeom prst="rect">
            <a:avLst/>
          </a:prstGeom>
          <a:noFill/>
        </p:spPr>
        <p:txBody>
          <a:bodyPr wrap="none" rtlCol="0">
            <a:spAutoFit/>
          </a:bodyPr>
          <a:lstStyle/>
          <a:p>
            <a:r>
              <a:rPr lang="en-US" sz="1600" dirty="0"/>
              <a:t>Incident response</a:t>
            </a:r>
          </a:p>
        </p:txBody>
      </p:sp>
      <p:sp>
        <p:nvSpPr>
          <p:cNvPr id="11" name="TextBox 10">
            <a:extLst>
              <a:ext uri="{FF2B5EF4-FFF2-40B4-BE49-F238E27FC236}">
                <a16:creationId xmlns:a16="http://schemas.microsoft.com/office/drawing/2014/main" id="{7A2BF2CE-F349-FE5C-C1DD-CEE45B02665B}"/>
              </a:ext>
            </a:extLst>
          </p:cNvPr>
          <p:cNvSpPr txBox="1"/>
          <p:nvPr/>
        </p:nvSpPr>
        <p:spPr>
          <a:xfrm>
            <a:off x="4045071" y="1154223"/>
            <a:ext cx="177362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Staff onboarding and exit procedure</a:t>
            </a:r>
          </a:p>
        </p:txBody>
      </p:sp>
      <p:sp>
        <p:nvSpPr>
          <p:cNvPr id="12" name="TextBox 11">
            <a:extLst>
              <a:ext uri="{FF2B5EF4-FFF2-40B4-BE49-F238E27FC236}">
                <a16:creationId xmlns:a16="http://schemas.microsoft.com/office/drawing/2014/main" id="{5AFE5FE4-8412-0C22-A2F9-ADEF6F7D1359}"/>
              </a:ext>
            </a:extLst>
          </p:cNvPr>
          <p:cNvSpPr txBox="1"/>
          <p:nvPr/>
        </p:nvSpPr>
        <p:spPr>
          <a:xfrm>
            <a:off x="4045072" y="2712721"/>
            <a:ext cx="1715534" cy="338554"/>
          </a:xfrm>
          <a:prstGeom prst="rect">
            <a:avLst/>
          </a:prstGeom>
          <a:noFill/>
        </p:spPr>
        <p:txBody>
          <a:bodyPr wrap="none" rtlCol="0">
            <a:spAutoFit/>
          </a:bodyPr>
          <a:lstStyle/>
          <a:p>
            <a:r>
              <a:rPr lang="en-US" sz="1600" dirty="0"/>
              <a:t>Compliance audits</a:t>
            </a:r>
          </a:p>
        </p:txBody>
      </p:sp>
      <p:sp>
        <p:nvSpPr>
          <p:cNvPr id="13" name="TextBox 12">
            <a:extLst>
              <a:ext uri="{FF2B5EF4-FFF2-40B4-BE49-F238E27FC236}">
                <a16:creationId xmlns:a16="http://schemas.microsoft.com/office/drawing/2014/main" id="{60ED1912-491F-DC9C-40F9-7364F1510D04}"/>
              </a:ext>
            </a:extLst>
          </p:cNvPr>
          <p:cNvSpPr txBox="1"/>
          <p:nvPr/>
        </p:nvSpPr>
        <p:spPr>
          <a:xfrm>
            <a:off x="4216040" y="4090602"/>
            <a:ext cx="1118319" cy="338554"/>
          </a:xfrm>
          <a:prstGeom prst="rect">
            <a:avLst/>
          </a:prstGeom>
          <a:noFill/>
        </p:spPr>
        <p:txBody>
          <a:bodyPr wrap="none" rtlCol="0">
            <a:spAutoFit/>
          </a:bodyPr>
          <a:lstStyle/>
          <a:p>
            <a:r>
              <a:rPr lang="en-US" sz="1600" dirty="0"/>
              <a:t>PDCA-cycle</a:t>
            </a:r>
          </a:p>
        </p:txBody>
      </p:sp>
      <p:sp>
        <p:nvSpPr>
          <p:cNvPr id="14" name="TextBox 13">
            <a:extLst>
              <a:ext uri="{FF2B5EF4-FFF2-40B4-BE49-F238E27FC236}">
                <a16:creationId xmlns:a16="http://schemas.microsoft.com/office/drawing/2014/main" id="{4B277453-BC09-CF49-160D-6D8A4A80C636}"/>
              </a:ext>
            </a:extLst>
          </p:cNvPr>
          <p:cNvSpPr txBox="1"/>
          <p:nvPr/>
        </p:nvSpPr>
        <p:spPr>
          <a:xfrm>
            <a:off x="6493151" y="1220074"/>
            <a:ext cx="832664" cy="338554"/>
          </a:xfrm>
          <a:prstGeom prst="rect">
            <a:avLst/>
          </a:prstGeom>
          <a:noFill/>
        </p:spPr>
        <p:txBody>
          <a:bodyPr wrap="none" rtlCol="0">
            <a:spAutoFit/>
          </a:bodyPr>
          <a:lstStyle/>
          <a:p>
            <a:r>
              <a:rPr lang="en-US" sz="1600" dirty="0"/>
              <a:t>Firewall</a:t>
            </a:r>
          </a:p>
        </p:txBody>
      </p:sp>
      <p:sp>
        <p:nvSpPr>
          <p:cNvPr id="15" name="TextBox 14">
            <a:extLst>
              <a:ext uri="{FF2B5EF4-FFF2-40B4-BE49-F238E27FC236}">
                <a16:creationId xmlns:a16="http://schemas.microsoft.com/office/drawing/2014/main" id="{5F2E1AC0-42D5-FD46-D407-7F7DE95B3A75}"/>
              </a:ext>
            </a:extLst>
          </p:cNvPr>
          <p:cNvSpPr txBox="1"/>
          <p:nvPr/>
        </p:nvSpPr>
        <p:spPr>
          <a:xfrm>
            <a:off x="6021451" y="2712721"/>
            <a:ext cx="1776064" cy="338554"/>
          </a:xfrm>
          <a:prstGeom prst="rect">
            <a:avLst/>
          </a:prstGeom>
          <a:noFill/>
        </p:spPr>
        <p:txBody>
          <a:bodyPr wrap="none" rtlCol="0">
            <a:spAutoFit/>
          </a:bodyPr>
          <a:lstStyle/>
          <a:p>
            <a:r>
              <a:rPr lang="en-US" sz="1600" dirty="0"/>
              <a:t>Intrusion detection</a:t>
            </a:r>
          </a:p>
        </p:txBody>
      </p:sp>
      <p:sp>
        <p:nvSpPr>
          <p:cNvPr id="16" name="TextBox 15">
            <a:extLst>
              <a:ext uri="{FF2B5EF4-FFF2-40B4-BE49-F238E27FC236}">
                <a16:creationId xmlns:a16="http://schemas.microsoft.com/office/drawing/2014/main" id="{94A0F78D-F343-5175-1C6C-B45DDBA7C686}"/>
              </a:ext>
            </a:extLst>
          </p:cNvPr>
          <p:cNvSpPr txBox="1"/>
          <p:nvPr/>
        </p:nvSpPr>
        <p:spPr>
          <a:xfrm>
            <a:off x="6076466" y="4069170"/>
            <a:ext cx="1666034" cy="338554"/>
          </a:xfrm>
          <a:prstGeom prst="rect">
            <a:avLst/>
          </a:prstGeom>
          <a:noFill/>
        </p:spPr>
        <p:txBody>
          <a:bodyPr wrap="none" rtlCol="0">
            <a:spAutoFit/>
          </a:bodyPr>
          <a:lstStyle/>
          <a:p>
            <a:r>
              <a:rPr lang="en-US" sz="1600" dirty="0"/>
              <a:t>Disaster recovery</a:t>
            </a:r>
          </a:p>
        </p:txBody>
      </p:sp>
    </p:spTree>
    <p:extLst>
      <p:ext uri="{BB962C8B-B14F-4D97-AF65-F5344CB8AC3E}">
        <p14:creationId xmlns:p14="http://schemas.microsoft.com/office/powerpoint/2010/main" val="247983378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360 powerpoint basis_breed" id="{E91D6850-4A2F-4892-8ADE-C478C8D81564}" vid="{360E7693-7DC4-4CDC-A443-722173E79B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d5fec3-4646-4b91-bf61-2f8f8f0a9a4a">
      <Terms xmlns="http://schemas.microsoft.com/office/infopath/2007/PartnerControls"/>
    </lcf76f155ced4ddcb4097134ff3c332f>
    <TaxCatchAll xmlns="98fc2c15-0383-40a8-9dc6-f7ccdedbe4c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07E3A6F7B86B458048B4A26ED9D31E" ma:contentTypeVersion="16" ma:contentTypeDescription="Create a new document." ma:contentTypeScope="" ma:versionID="c69b556879f2b0867fcf558265da7a68">
  <xsd:schema xmlns:xsd="http://www.w3.org/2001/XMLSchema" xmlns:xs="http://www.w3.org/2001/XMLSchema" xmlns:p="http://schemas.microsoft.com/office/2006/metadata/properties" xmlns:ns2="33d5fec3-4646-4b91-bf61-2f8f8f0a9a4a" xmlns:ns3="98fc2c15-0383-40a8-9dc6-f7ccdedbe4c0" targetNamespace="http://schemas.microsoft.com/office/2006/metadata/properties" ma:root="true" ma:fieldsID="685cd54702b86e034546101b0567383e" ns2:_="" ns3:_="">
    <xsd:import namespace="33d5fec3-4646-4b91-bf61-2f8f8f0a9a4a"/>
    <xsd:import namespace="98fc2c15-0383-40a8-9dc6-f7ccdedbe4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5fec3-4646-4b91-bf61-2f8f8f0a9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247ae8d-c915-40e1-801e-7c07dfb3d3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fc2c15-0383-40a8-9dc6-f7ccdedbe4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e20f77-3fc2-4187-b992-38f8d0445748}" ma:internalName="TaxCatchAll" ma:showField="CatchAllData" ma:web="98fc2c15-0383-40a8-9dc6-f7ccdedbe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DC44A-7F86-4319-9C07-72170DC2D54A}">
  <ds:schemaRef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 ds:uri="http://schemas.microsoft.com/office/infopath/2007/PartnerControls"/>
    <ds:schemaRef ds:uri="98fc2c15-0383-40a8-9dc6-f7ccdedbe4c0"/>
    <ds:schemaRef ds:uri="33d5fec3-4646-4b91-bf61-2f8f8f0a9a4a"/>
  </ds:schemaRefs>
</ds:datastoreItem>
</file>

<file path=customXml/itemProps2.xml><?xml version="1.0" encoding="utf-8"?>
<ds:datastoreItem xmlns:ds="http://schemas.openxmlformats.org/officeDocument/2006/customXml" ds:itemID="{899D30E6-9650-4AFB-A6EE-047F9DAF5A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5fec3-4646-4b91-bf61-2f8f8f0a9a4a"/>
    <ds:schemaRef ds:uri="98fc2c15-0383-40a8-9dc6-f7ccdedbe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69BBD9-80F5-4D43-A8A8-D6336EDB5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G360 powerpoint basis_breed</Template>
  <TotalTime>910</TotalTime>
  <Words>998</Words>
  <Application>Microsoft Macintosh PowerPoint</Application>
  <PresentationFormat>On-screen Show (16:9)</PresentationFormat>
  <Paragraphs>145</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Georgia</vt:lpstr>
      <vt:lpstr>Raleway</vt:lpstr>
      <vt:lpstr>Raleway Medium</vt:lpstr>
      <vt:lpstr>Raleway SemiBold</vt:lpstr>
      <vt:lpstr>Kantoorthema</vt:lpstr>
      <vt:lpstr>9-plane model workshop</vt:lpstr>
      <vt:lpstr>Our goal is to increase justice on the digital infrastructure</vt:lpstr>
      <vt:lpstr>Table of contents</vt:lpstr>
      <vt:lpstr>Welcome!</vt:lpstr>
      <vt:lpstr>Origin</vt:lpstr>
      <vt:lpstr>Information security</vt:lpstr>
      <vt:lpstr>PowerPoint Presentation</vt:lpstr>
      <vt:lpstr>Risk management</vt:lpstr>
      <vt:lpstr>PowerPoint Presentation</vt:lpstr>
      <vt:lpstr>Before filling out the 9-plane model, ask yourself</vt:lpstr>
      <vt:lpstr>Good luck!</vt:lpstr>
      <vt:lpstr>PowerPoint Presentation</vt:lpstr>
    </vt:vector>
  </TitlesOfParts>
  <Company>Intermax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CENTRALE SECURITY PLATFORM</dc:title>
  <dc:creator>Jan Martijn Broekhof</dc:creator>
  <cp:lastModifiedBy>Jan Martijn Broekhof</cp:lastModifiedBy>
  <cp:revision>100</cp:revision>
  <cp:lastPrinted>2016-05-24T14:02:21Z</cp:lastPrinted>
  <dcterms:created xsi:type="dcterms:W3CDTF">2016-02-18T12:37:46Z</dcterms:created>
  <dcterms:modified xsi:type="dcterms:W3CDTF">2023-02-22T16:25:24Z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0x010100BC07E3A6F7B86B458048B4A26ED9D31E</vt:lpwstr>
  </property>
</Properties>
</file>