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351" r:id="rId6"/>
    <p:sldId id="290" r:id="rId7"/>
    <p:sldId id="304" r:id="rId8"/>
    <p:sldId id="305" r:id="rId9"/>
    <p:sldId id="352" r:id="rId10"/>
    <p:sldId id="353" r:id="rId11"/>
    <p:sldId id="354" r:id="rId12"/>
    <p:sldId id="357" r:id="rId13"/>
    <p:sldId id="356" r:id="rId14"/>
    <p:sldId id="358" r:id="rId15"/>
    <p:sldId id="295" r:id="rId16"/>
  </p:sldIdLst>
  <p:sldSz cx="9144000" cy="5143500" type="screen16x9"/>
  <p:notesSz cx="6864350"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49">
          <p15:clr>
            <a:srgbClr val="A4A3A4"/>
          </p15:clr>
        </p15:guide>
        <p15:guide id="2" pos="216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igenaar" initials="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BC7"/>
    <a:srgbClr val="9089C2"/>
    <a:srgbClr val="E4000D"/>
    <a:srgbClr val="262C86"/>
    <a:srgbClr val="282E87"/>
    <a:srgbClr val="A21A25"/>
    <a:srgbClr val="3B3C3B"/>
    <a:srgbClr val="1C24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E2615-0D1B-8644-9777-98F446E275F0}" v="27" dt="2023-02-22T16:29:31.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84082"/>
  </p:normalViewPr>
  <p:slideViewPr>
    <p:cSldViewPr snapToGrid="0" snapToObjects="1">
      <p:cViewPr varScale="1">
        <p:scale>
          <a:sx n="136" d="100"/>
          <a:sy n="136" d="100"/>
        </p:scale>
        <p:origin x="1296" y="192"/>
      </p:cViewPr>
      <p:guideLst>
        <p:guide orient="horz" pos="1620"/>
        <p:guide pos="2880"/>
      </p:guideLst>
    </p:cSldViewPr>
  </p:slideViewPr>
  <p:outlineViewPr>
    <p:cViewPr>
      <p:scale>
        <a:sx n="33" d="100"/>
        <a:sy n="33" d="100"/>
      </p:scale>
      <p:origin x="0" y="-3159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2982" y="-96"/>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904"/>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sz="quarter" idx="1"/>
          </p:nvPr>
        </p:nvSpPr>
        <p:spPr>
          <a:xfrm>
            <a:off x="3888210" y="0"/>
            <a:ext cx="2974552" cy="499904"/>
          </a:xfrm>
          <a:prstGeom prst="rect">
            <a:avLst/>
          </a:prstGeom>
        </p:spPr>
        <p:txBody>
          <a:bodyPr vert="horz" lIns="96350" tIns="48175" rIns="96350" bIns="48175" rtlCol="0"/>
          <a:lstStyle>
            <a:lvl1pPr algn="r">
              <a:defRPr sz="1300"/>
            </a:lvl1pPr>
          </a:lstStyle>
          <a:p>
            <a:fld id="{BFFA2DC3-F931-5248-A593-BCE8721FC879}" type="datetimeFigureOut">
              <a:rPr lang="en-US" smtClean="0"/>
              <a:t>2/22/23</a:t>
            </a:fld>
            <a:endParaRPr lang="en-US"/>
          </a:p>
        </p:txBody>
      </p:sp>
      <p:sp>
        <p:nvSpPr>
          <p:cNvPr id="4" name="Footer Placeholder 3"/>
          <p:cNvSpPr>
            <a:spLocks noGrp="1"/>
          </p:cNvSpPr>
          <p:nvPr>
            <p:ph type="ftr" sz="quarter" idx="2"/>
          </p:nvPr>
        </p:nvSpPr>
        <p:spPr>
          <a:xfrm>
            <a:off x="0" y="9496436"/>
            <a:ext cx="2974552" cy="499904"/>
          </a:xfrm>
          <a:prstGeom prst="rect">
            <a:avLst/>
          </a:prstGeom>
        </p:spPr>
        <p:txBody>
          <a:bodyPr vert="horz" lIns="96350" tIns="48175" rIns="96350" bIns="48175" rtlCol="0" anchor="b"/>
          <a:lstStyle>
            <a:lvl1pPr algn="l">
              <a:defRPr sz="1300"/>
            </a:lvl1pPr>
          </a:lstStyle>
          <a:p>
            <a:endParaRPr lang="en-US"/>
          </a:p>
        </p:txBody>
      </p:sp>
      <p:sp>
        <p:nvSpPr>
          <p:cNvPr id="5" name="Slide Number Placeholder 4"/>
          <p:cNvSpPr>
            <a:spLocks noGrp="1"/>
          </p:cNvSpPr>
          <p:nvPr>
            <p:ph type="sldNum" sz="quarter" idx="3"/>
          </p:nvPr>
        </p:nvSpPr>
        <p:spPr>
          <a:xfrm>
            <a:off x="3888210" y="9496436"/>
            <a:ext cx="2974552" cy="499904"/>
          </a:xfrm>
          <a:prstGeom prst="rect">
            <a:avLst/>
          </a:prstGeom>
        </p:spPr>
        <p:txBody>
          <a:bodyPr vert="horz" lIns="96350" tIns="48175" rIns="96350" bIns="48175" rtlCol="0" anchor="b"/>
          <a:lstStyle>
            <a:lvl1pPr algn="r">
              <a:defRPr sz="1300"/>
            </a:lvl1pPr>
          </a:lstStyle>
          <a:p>
            <a:fld id="{7DC69846-D20C-E346-957B-50EA6C4305CC}" type="slidenum">
              <a:rPr lang="en-US" smtClean="0"/>
              <a:t>‹#›</a:t>
            </a:fld>
            <a:endParaRPr lang="en-US"/>
          </a:p>
        </p:txBody>
      </p:sp>
    </p:spTree>
    <p:extLst>
      <p:ext uri="{BB962C8B-B14F-4D97-AF65-F5344CB8AC3E}">
        <p14:creationId xmlns:p14="http://schemas.microsoft.com/office/powerpoint/2010/main" val="3502122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904"/>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idx="1"/>
          </p:nvPr>
        </p:nvSpPr>
        <p:spPr>
          <a:xfrm>
            <a:off x="3888210" y="0"/>
            <a:ext cx="2974552" cy="499904"/>
          </a:xfrm>
          <a:prstGeom prst="rect">
            <a:avLst/>
          </a:prstGeom>
        </p:spPr>
        <p:txBody>
          <a:bodyPr vert="horz" lIns="96350" tIns="48175" rIns="96350" bIns="48175" rtlCol="0"/>
          <a:lstStyle>
            <a:lvl1pPr algn="r">
              <a:defRPr sz="1300"/>
            </a:lvl1pPr>
          </a:lstStyle>
          <a:p>
            <a:fld id="{56259CE1-C8C1-6B4C-A6D6-8574D6964A0C}" type="datetimeFigureOut">
              <a:rPr lang="en-US" smtClean="0"/>
              <a:t>2/22/23</a:t>
            </a:fld>
            <a:endParaRPr lang="en-US"/>
          </a:p>
        </p:txBody>
      </p:sp>
      <p:sp>
        <p:nvSpPr>
          <p:cNvPr id="4" name="Slide Image Placeholder 3"/>
          <p:cNvSpPr>
            <a:spLocks noGrp="1" noRot="1" noChangeAspect="1"/>
          </p:cNvSpPr>
          <p:nvPr>
            <p:ph type="sldImg" idx="2"/>
          </p:nvPr>
        </p:nvSpPr>
        <p:spPr>
          <a:xfrm>
            <a:off x="100013" y="749300"/>
            <a:ext cx="6664325" cy="3749675"/>
          </a:xfrm>
          <a:prstGeom prst="rect">
            <a:avLst/>
          </a:prstGeom>
          <a:noFill/>
          <a:ln w="12700">
            <a:solidFill>
              <a:prstClr val="black"/>
            </a:solidFill>
          </a:ln>
        </p:spPr>
        <p:txBody>
          <a:bodyPr vert="horz" lIns="96350" tIns="48175" rIns="96350" bIns="48175" rtlCol="0" anchor="ctr"/>
          <a:lstStyle/>
          <a:p>
            <a:endParaRPr lang="en-US"/>
          </a:p>
        </p:txBody>
      </p:sp>
      <p:sp>
        <p:nvSpPr>
          <p:cNvPr id="5" name="Notes Placeholder 4"/>
          <p:cNvSpPr>
            <a:spLocks noGrp="1"/>
          </p:cNvSpPr>
          <p:nvPr>
            <p:ph type="body" sz="quarter" idx="3"/>
          </p:nvPr>
        </p:nvSpPr>
        <p:spPr>
          <a:xfrm>
            <a:off x="686435" y="4749086"/>
            <a:ext cx="5491480" cy="4499134"/>
          </a:xfrm>
          <a:prstGeom prst="rect">
            <a:avLst/>
          </a:prstGeom>
        </p:spPr>
        <p:txBody>
          <a:bodyPr vert="horz" lIns="96350" tIns="48175" rIns="96350" bIns="48175"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96436"/>
            <a:ext cx="2974552" cy="499904"/>
          </a:xfrm>
          <a:prstGeom prst="rect">
            <a:avLst/>
          </a:prstGeom>
        </p:spPr>
        <p:txBody>
          <a:bodyPr vert="horz" lIns="96350" tIns="48175" rIns="96350" bIns="48175" rtlCol="0" anchor="b"/>
          <a:lstStyle>
            <a:lvl1pPr algn="l">
              <a:defRPr sz="1300"/>
            </a:lvl1pPr>
          </a:lstStyle>
          <a:p>
            <a:endParaRPr lang="en-US"/>
          </a:p>
        </p:txBody>
      </p:sp>
      <p:sp>
        <p:nvSpPr>
          <p:cNvPr id="7" name="Slide Number Placeholder 6"/>
          <p:cNvSpPr>
            <a:spLocks noGrp="1"/>
          </p:cNvSpPr>
          <p:nvPr>
            <p:ph type="sldNum" sz="quarter" idx="5"/>
          </p:nvPr>
        </p:nvSpPr>
        <p:spPr>
          <a:xfrm>
            <a:off x="3888210" y="9496436"/>
            <a:ext cx="2974552" cy="499904"/>
          </a:xfrm>
          <a:prstGeom prst="rect">
            <a:avLst/>
          </a:prstGeom>
        </p:spPr>
        <p:txBody>
          <a:bodyPr vert="horz" lIns="96350" tIns="48175" rIns="96350" bIns="48175" rtlCol="0" anchor="b"/>
          <a:lstStyle>
            <a:lvl1pPr algn="r">
              <a:defRPr sz="1300"/>
            </a:lvl1pPr>
          </a:lstStyle>
          <a:p>
            <a:fld id="{79130E2F-976B-5844-A649-B48CAFC553D9}" type="slidenum">
              <a:rPr lang="en-US" smtClean="0"/>
              <a:t>‹#›</a:t>
            </a:fld>
            <a:endParaRPr lang="en-US"/>
          </a:p>
        </p:txBody>
      </p:sp>
    </p:spTree>
    <p:extLst>
      <p:ext uri="{BB962C8B-B14F-4D97-AF65-F5344CB8AC3E}">
        <p14:creationId xmlns:p14="http://schemas.microsoft.com/office/powerpoint/2010/main" val="8323155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1</a:t>
            </a:fld>
            <a:endParaRPr lang="en-US"/>
          </a:p>
        </p:txBody>
      </p:sp>
    </p:spTree>
    <p:extLst>
      <p:ext uri="{BB962C8B-B14F-4D97-AF65-F5344CB8AC3E}">
        <p14:creationId xmlns:p14="http://schemas.microsoft.com/office/powerpoint/2010/main" val="171551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3</a:t>
            </a:fld>
            <a:endParaRPr lang="en-US"/>
          </a:p>
        </p:txBody>
      </p:sp>
    </p:spTree>
    <p:extLst>
      <p:ext uri="{BB962C8B-B14F-4D97-AF65-F5344CB8AC3E}">
        <p14:creationId xmlns:p14="http://schemas.microsoft.com/office/powerpoint/2010/main" val="167492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 bedoeling van deze kennismakingsronde is dat de deelnemers elkaar beter leren kennen, zodat ze zich meer op hun gemak voelen om hun visie te delen en vragen te stellen.</a:t>
            </a:r>
          </a:p>
          <a:p>
            <a:endParaRPr lang="nl-NL" noProof="0" dirty="0"/>
          </a:p>
          <a:p>
            <a:r>
              <a:rPr lang="nl-NL" noProof="0" dirty="0"/>
              <a:t>Probeer als gastvrouw of -heer deze ronde interactief en persoonlijk te maken door iedereen met een persoonlijke noot voor te stellen.</a:t>
            </a:r>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4</a:t>
            </a:fld>
            <a:endParaRPr lang="en-US"/>
          </a:p>
        </p:txBody>
      </p:sp>
    </p:spTree>
    <p:extLst>
      <p:ext uri="{BB962C8B-B14F-4D97-AF65-F5344CB8AC3E}">
        <p14:creationId xmlns:p14="http://schemas.microsoft.com/office/powerpoint/2010/main" val="102021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Jan Martijn Broekhof van Guardian360 ontwikkelde het 9-vlaksmodel tijdens zijn MBA-scriptie</a:t>
            </a:r>
          </a:p>
          <a:p>
            <a:endParaRPr lang="nl-NL" noProof="0" dirty="0"/>
          </a:p>
          <a:p>
            <a:r>
              <a:rPr lang="nl-NL" noProof="0" dirty="0"/>
              <a:t>Veel leveranciers proberen informatiebeveiligingsdiensten en -producten te verkopen. Deze lossen echter vaak niet het echte probleem van de organisatie op en creëren een vals gevoel van veiligheid.</a:t>
            </a:r>
          </a:p>
          <a:p>
            <a:endParaRPr lang="nl-NL" noProof="0" dirty="0"/>
          </a:p>
          <a:p>
            <a:r>
              <a:rPr lang="nl-NL" noProof="0" dirty="0"/>
              <a:t>Een van de redenen waarom verkopers op deze manier succes hebben, is dat zij klanten in verwarring brengen en informatiebeveiliging moeilijker en enger voorstellen dan het in werkelijkheid is.</a:t>
            </a:r>
          </a:p>
          <a:p>
            <a:endParaRPr lang="nl-NL" noProof="0" dirty="0"/>
          </a:p>
          <a:p>
            <a:r>
              <a:rPr lang="nl-NL" noProof="0" dirty="0"/>
              <a:t>Het 9-vlaksmodel ondersteunt het management van organisaties bij het bepalen welke maatregelen er zijn, waar aanvullende maatregelen nodig zijn en waar de maatregelen al voldoende zijn. Gebaseerd op de risicobereidheid en de business case van de organisatie.</a:t>
            </a:r>
          </a:p>
          <a:p>
            <a:endParaRPr lang="nl-NL" noProof="0" dirty="0"/>
          </a:p>
          <a:p>
            <a:r>
              <a:rPr lang="nl-NL" noProof="0" dirty="0"/>
              <a:t>Dit leidt ertoe dat managementteams in control komen en snel kunnen bepalen of een leverancier de juiste oplossing biedt voor hun problemen.</a:t>
            </a:r>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5</a:t>
            </a:fld>
            <a:endParaRPr lang="en-US"/>
          </a:p>
        </p:txBody>
      </p:sp>
    </p:spTree>
    <p:extLst>
      <p:ext uri="{BB962C8B-B14F-4D97-AF65-F5344CB8AC3E}">
        <p14:creationId xmlns:p14="http://schemas.microsoft.com/office/powerpoint/2010/main" val="278182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Het </a:t>
            </a:r>
            <a:r>
              <a:rPr lang="en-GB" noProof="0" dirty="0" err="1"/>
              <a:t>kader</a:t>
            </a:r>
            <a:r>
              <a:rPr lang="en-GB" noProof="0" dirty="0"/>
              <a:t> van </a:t>
            </a:r>
            <a:r>
              <a:rPr lang="en-GB" noProof="0" dirty="0" err="1"/>
              <a:t>mensen</a:t>
            </a:r>
            <a:r>
              <a:rPr lang="en-GB" noProof="0" dirty="0"/>
              <a:t>, </a:t>
            </a:r>
            <a:r>
              <a:rPr lang="en-GB" noProof="0" dirty="0" err="1"/>
              <a:t>processen</a:t>
            </a:r>
            <a:r>
              <a:rPr lang="en-GB" noProof="0" dirty="0"/>
              <a:t> </a:t>
            </a:r>
            <a:r>
              <a:rPr lang="en-GB" noProof="0" dirty="0" err="1"/>
              <a:t>en</a:t>
            </a:r>
            <a:r>
              <a:rPr lang="en-GB" noProof="0" dirty="0"/>
              <a:t> </a:t>
            </a:r>
            <a:r>
              <a:rPr lang="en-GB" noProof="0" dirty="0" err="1"/>
              <a:t>technologie</a:t>
            </a:r>
            <a:r>
              <a:rPr lang="en-GB" noProof="0" dirty="0"/>
              <a:t> </a:t>
            </a:r>
            <a:r>
              <a:rPr lang="en-GB" noProof="0" dirty="0" err="1"/>
              <a:t>bestaat</a:t>
            </a:r>
            <a:r>
              <a:rPr lang="en-GB" noProof="0" dirty="0"/>
              <a:t> al </a:t>
            </a:r>
            <a:r>
              <a:rPr lang="en-GB" noProof="0" dirty="0" err="1"/>
              <a:t>sinds</a:t>
            </a:r>
            <a:r>
              <a:rPr lang="en-GB" noProof="0" dirty="0"/>
              <a:t> het begin van de </a:t>
            </a:r>
            <a:r>
              <a:rPr lang="en-GB" noProof="0" dirty="0" err="1"/>
              <a:t>jaren</a:t>
            </a:r>
            <a:r>
              <a:rPr lang="en-GB" noProof="0" dirty="0"/>
              <a:t> </a:t>
            </a:r>
            <a:r>
              <a:rPr lang="en-GB" noProof="0" dirty="0" err="1"/>
              <a:t>zestig</a:t>
            </a:r>
            <a:r>
              <a:rPr lang="en-GB" noProof="0" dirty="0"/>
              <a:t>. De </a:t>
            </a:r>
            <a:r>
              <a:rPr lang="en-GB" noProof="0" dirty="0" err="1"/>
              <a:t>meeste</a:t>
            </a:r>
            <a:r>
              <a:rPr lang="en-GB" noProof="0" dirty="0"/>
              <a:t> </a:t>
            </a:r>
            <a:r>
              <a:rPr lang="en-GB" noProof="0" dirty="0" err="1"/>
              <a:t>bedrijven</a:t>
            </a:r>
            <a:r>
              <a:rPr lang="en-GB" noProof="0" dirty="0"/>
              <a:t> </a:t>
            </a:r>
            <a:r>
              <a:rPr lang="en-GB" noProof="0" dirty="0" err="1"/>
              <a:t>gebruikten</a:t>
            </a:r>
            <a:r>
              <a:rPr lang="en-GB" noProof="0" dirty="0"/>
              <a:t> het om de </a:t>
            </a:r>
            <a:r>
              <a:rPr lang="en-GB" noProof="0" dirty="0" err="1"/>
              <a:t>operationele</a:t>
            </a:r>
            <a:r>
              <a:rPr lang="en-GB" noProof="0" dirty="0"/>
              <a:t> </a:t>
            </a:r>
            <a:r>
              <a:rPr lang="en-GB" noProof="0" dirty="0" err="1"/>
              <a:t>efficiëntie</a:t>
            </a:r>
            <a:r>
              <a:rPr lang="en-GB" noProof="0" dirty="0"/>
              <a:t> van </a:t>
            </a:r>
            <a:r>
              <a:rPr lang="en-GB" noProof="0" dirty="0" err="1"/>
              <a:t>hun</a:t>
            </a:r>
            <a:r>
              <a:rPr lang="en-GB" noProof="0" dirty="0"/>
              <a:t> </a:t>
            </a:r>
            <a:r>
              <a:rPr lang="en-GB" noProof="0" dirty="0" err="1"/>
              <a:t>werknemers</a:t>
            </a:r>
            <a:r>
              <a:rPr lang="en-GB" noProof="0" dirty="0"/>
              <a:t> </a:t>
            </a:r>
            <a:r>
              <a:rPr lang="en-GB" noProof="0" dirty="0" err="1"/>
              <a:t>en</a:t>
            </a:r>
            <a:r>
              <a:rPr lang="en-GB" noProof="0" dirty="0"/>
              <a:t> </a:t>
            </a:r>
            <a:r>
              <a:rPr lang="en-GB" noProof="0" dirty="0" err="1"/>
              <a:t>hulpmiddelen</a:t>
            </a:r>
            <a:r>
              <a:rPr lang="en-GB" noProof="0" dirty="0"/>
              <a:t> </a:t>
            </a:r>
            <a:r>
              <a:rPr lang="en-GB" noProof="0" dirty="0" err="1"/>
              <a:t>te</a:t>
            </a:r>
            <a:r>
              <a:rPr lang="en-GB" noProof="0" dirty="0"/>
              <a:t> </a:t>
            </a:r>
            <a:r>
              <a:rPr lang="en-GB" noProof="0" dirty="0" err="1"/>
              <a:t>verbeteren</a:t>
            </a:r>
            <a:r>
              <a:rPr lang="en-GB" noProof="0" dirty="0"/>
              <a:t>. Eind </a:t>
            </a:r>
            <a:r>
              <a:rPr lang="en-GB" noProof="0" dirty="0" err="1"/>
              <a:t>jaren</a:t>
            </a:r>
            <a:r>
              <a:rPr lang="en-GB" noProof="0" dirty="0"/>
              <a:t> </a:t>
            </a:r>
            <a:r>
              <a:rPr lang="en-GB" noProof="0" dirty="0" err="1"/>
              <a:t>negentig</a:t>
            </a:r>
            <a:r>
              <a:rPr lang="en-GB" noProof="0" dirty="0"/>
              <a:t> </a:t>
            </a:r>
            <a:r>
              <a:rPr lang="en-GB" noProof="0" dirty="0" err="1"/>
              <a:t>werd</a:t>
            </a:r>
            <a:r>
              <a:rPr lang="en-GB" noProof="0" dirty="0"/>
              <a:t> het in de infosec-</a:t>
            </a:r>
            <a:r>
              <a:rPr lang="en-GB" noProof="0" dirty="0" err="1"/>
              <a:t>wereld</a:t>
            </a:r>
            <a:r>
              <a:rPr lang="en-GB" noProof="0" dirty="0"/>
              <a:t> </a:t>
            </a:r>
            <a:r>
              <a:rPr lang="en-GB" noProof="0" dirty="0" err="1"/>
              <a:t>gepopulariseerd</a:t>
            </a:r>
            <a:r>
              <a:rPr lang="en-GB" noProof="0" dirty="0"/>
              <a:t> door Bruce </a:t>
            </a:r>
            <a:r>
              <a:rPr lang="en-GB" noProof="0" dirty="0" err="1"/>
              <a:t>Schneier</a:t>
            </a:r>
            <a:r>
              <a:rPr lang="en-GB" noProof="0" dirty="0"/>
              <a:t>. </a:t>
            </a:r>
            <a:r>
              <a:rPr lang="en-GB" noProof="0" dirty="0" err="1"/>
              <a:t>Tegenwoordig</a:t>
            </a:r>
            <a:r>
              <a:rPr lang="en-GB" noProof="0" dirty="0"/>
              <a:t> </a:t>
            </a:r>
            <a:r>
              <a:rPr lang="en-GB" noProof="0" dirty="0" err="1"/>
              <a:t>gebruiken</a:t>
            </a:r>
            <a:r>
              <a:rPr lang="en-GB" noProof="0" dirty="0"/>
              <a:t> de </a:t>
            </a:r>
            <a:r>
              <a:rPr lang="en-GB" noProof="0" dirty="0" err="1"/>
              <a:t>meeste</a:t>
            </a:r>
            <a:r>
              <a:rPr lang="en-GB" noProof="0" dirty="0"/>
              <a:t> </a:t>
            </a:r>
            <a:r>
              <a:rPr lang="en-GB" noProof="0" dirty="0" err="1"/>
              <a:t>softwarebedrijven</a:t>
            </a:r>
            <a:r>
              <a:rPr lang="en-GB" noProof="0" dirty="0"/>
              <a:t> het </a:t>
            </a:r>
            <a:r>
              <a:rPr lang="en-GB" noProof="0" dirty="0" err="1"/>
              <a:t>raamwerk</a:t>
            </a:r>
            <a:r>
              <a:rPr lang="en-GB" noProof="0" dirty="0"/>
              <a:t> </a:t>
            </a:r>
            <a:r>
              <a:rPr lang="en-GB" noProof="0" dirty="0" err="1"/>
              <a:t>voor</a:t>
            </a:r>
            <a:r>
              <a:rPr lang="en-GB" noProof="0" dirty="0"/>
              <a:t> </a:t>
            </a:r>
            <a:r>
              <a:rPr lang="en-GB" noProof="0" dirty="0" err="1"/>
              <a:t>informatietechnologiebeheer</a:t>
            </a:r>
            <a:r>
              <a:rPr lang="en-GB" noProof="0" dirty="0"/>
              <a:t>.</a:t>
            </a:r>
          </a:p>
          <a:p>
            <a:endParaRPr lang="en-GB" noProof="0" dirty="0"/>
          </a:p>
          <a:p>
            <a:r>
              <a:rPr lang="en-GB" noProof="0" dirty="0"/>
              <a:t>Het </a:t>
            </a:r>
            <a:r>
              <a:rPr lang="en-GB" noProof="0" dirty="0" err="1"/>
              <a:t>zijn</a:t>
            </a:r>
            <a:r>
              <a:rPr lang="en-GB" noProof="0" dirty="0"/>
              <a:t> de </a:t>
            </a:r>
            <a:r>
              <a:rPr lang="en-GB" noProof="0" dirty="0" err="1"/>
              <a:t>mensen</a:t>
            </a:r>
            <a:r>
              <a:rPr lang="en-GB" noProof="0" dirty="0"/>
              <a:t> die de in het </a:t>
            </a:r>
            <a:r>
              <a:rPr lang="en-GB" noProof="0" dirty="0" err="1"/>
              <a:t>proces</a:t>
            </a:r>
            <a:r>
              <a:rPr lang="en-GB" noProof="0" dirty="0"/>
              <a:t> </a:t>
            </a:r>
            <a:r>
              <a:rPr lang="en-GB" noProof="0" dirty="0" err="1"/>
              <a:t>beschreven</a:t>
            </a:r>
            <a:r>
              <a:rPr lang="en-GB" noProof="0" dirty="0"/>
              <a:t> taken </a:t>
            </a:r>
            <a:r>
              <a:rPr lang="en-GB" noProof="0" dirty="0" err="1"/>
              <a:t>uitvoeren</a:t>
            </a:r>
            <a:r>
              <a:rPr lang="en-GB" noProof="0" dirty="0"/>
              <a:t>, </a:t>
            </a:r>
            <a:r>
              <a:rPr lang="en-GB" noProof="0" dirty="0" err="1"/>
              <a:t>soms</a:t>
            </a:r>
            <a:r>
              <a:rPr lang="en-GB" noProof="0" dirty="0"/>
              <a:t> door </a:t>
            </a:r>
            <a:r>
              <a:rPr lang="en-GB" noProof="0" dirty="0" err="1"/>
              <a:t>gebruik</a:t>
            </a:r>
            <a:r>
              <a:rPr lang="en-GB" noProof="0" dirty="0"/>
              <a:t> </a:t>
            </a:r>
            <a:r>
              <a:rPr lang="en-GB" noProof="0" dirty="0" err="1"/>
              <a:t>te</a:t>
            </a:r>
            <a:r>
              <a:rPr lang="en-GB" noProof="0" dirty="0"/>
              <a:t> </a:t>
            </a:r>
            <a:r>
              <a:rPr lang="en-GB" noProof="0" dirty="0" err="1"/>
              <a:t>maken</a:t>
            </a:r>
            <a:r>
              <a:rPr lang="en-GB" noProof="0" dirty="0"/>
              <a:t> van de </a:t>
            </a:r>
            <a:r>
              <a:rPr lang="en-GB" noProof="0" dirty="0" err="1"/>
              <a:t>technologie</a:t>
            </a:r>
            <a:r>
              <a:rPr lang="en-GB" noProof="0" dirty="0"/>
              <a:t>. Meestal </a:t>
            </a:r>
            <a:r>
              <a:rPr lang="en-GB" noProof="0" dirty="0" err="1"/>
              <a:t>staan</a:t>
            </a:r>
            <a:r>
              <a:rPr lang="en-GB" noProof="0" dirty="0"/>
              <a:t> de </a:t>
            </a:r>
            <a:r>
              <a:rPr lang="en-GB" noProof="0" dirty="0" err="1"/>
              <a:t>mensen</a:t>
            </a:r>
            <a:r>
              <a:rPr lang="en-GB" noProof="0" dirty="0"/>
              <a:t> op de </a:t>
            </a:r>
            <a:r>
              <a:rPr lang="en-GB" noProof="0" dirty="0" err="1"/>
              <a:t>loonlijst</a:t>
            </a:r>
            <a:r>
              <a:rPr lang="en-GB" noProof="0" dirty="0"/>
              <a:t> van </a:t>
            </a:r>
            <a:r>
              <a:rPr lang="en-GB" noProof="0" dirty="0" err="1"/>
              <a:t>een</a:t>
            </a:r>
            <a:r>
              <a:rPr lang="en-GB" noProof="0" dirty="0"/>
              <a:t> </a:t>
            </a:r>
            <a:r>
              <a:rPr lang="en-GB" noProof="0" dirty="0" err="1"/>
              <a:t>organisatie</a:t>
            </a:r>
            <a:r>
              <a:rPr lang="en-GB" noProof="0" dirty="0"/>
              <a:t>, maar door de </a:t>
            </a:r>
            <a:r>
              <a:rPr lang="en-GB" noProof="0" dirty="0" err="1"/>
              <a:t>aandacht</a:t>
            </a:r>
            <a:r>
              <a:rPr lang="en-GB" noProof="0" dirty="0"/>
              <a:t> </a:t>
            </a:r>
            <a:r>
              <a:rPr lang="en-GB" noProof="0" dirty="0" err="1"/>
              <a:t>voor</a:t>
            </a:r>
            <a:r>
              <a:rPr lang="en-GB" noProof="0" dirty="0"/>
              <a:t> </a:t>
            </a:r>
            <a:r>
              <a:rPr lang="en-GB" noProof="0" dirty="0" err="1"/>
              <a:t>leveringsketens</a:t>
            </a:r>
            <a:r>
              <a:rPr lang="en-GB" noProof="0" dirty="0"/>
              <a:t> </a:t>
            </a:r>
            <a:r>
              <a:rPr lang="en-GB" noProof="0" dirty="0" err="1"/>
              <a:t>nemen</a:t>
            </a:r>
            <a:r>
              <a:rPr lang="en-GB" noProof="0" dirty="0"/>
              <a:t> steeds </a:t>
            </a:r>
            <a:r>
              <a:rPr lang="en-GB" noProof="0" dirty="0" err="1"/>
              <a:t>meer</a:t>
            </a:r>
            <a:r>
              <a:rPr lang="en-GB" noProof="0" dirty="0"/>
              <a:t> </a:t>
            </a:r>
            <a:r>
              <a:rPr lang="en-GB" noProof="0" dirty="0" err="1"/>
              <a:t>organisaties</a:t>
            </a:r>
            <a:r>
              <a:rPr lang="en-GB" noProof="0" dirty="0"/>
              <a:t> </a:t>
            </a:r>
            <a:r>
              <a:rPr lang="en-GB" noProof="0" dirty="0" err="1"/>
              <a:t>ook</a:t>
            </a:r>
            <a:r>
              <a:rPr lang="en-GB" noProof="0" dirty="0"/>
              <a:t> </a:t>
            </a:r>
            <a:r>
              <a:rPr lang="en-GB" noProof="0" dirty="0" err="1"/>
              <a:t>personeel</a:t>
            </a:r>
            <a:r>
              <a:rPr lang="en-GB" noProof="0" dirty="0"/>
              <a:t> van </a:t>
            </a:r>
            <a:r>
              <a:rPr lang="en-GB" noProof="0" dirty="0" err="1"/>
              <a:t>leveranciers</a:t>
            </a:r>
            <a:r>
              <a:rPr lang="en-GB" noProof="0" dirty="0"/>
              <a:t> </a:t>
            </a:r>
            <a:r>
              <a:rPr lang="en-GB" noProof="0" dirty="0" err="1"/>
              <a:t>en</a:t>
            </a:r>
            <a:r>
              <a:rPr lang="en-GB" noProof="0" dirty="0"/>
              <a:t> </a:t>
            </a:r>
            <a:r>
              <a:rPr lang="en-GB" noProof="0" dirty="0" err="1"/>
              <a:t>klanten</a:t>
            </a:r>
            <a:r>
              <a:rPr lang="en-GB" noProof="0" dirty="0"/>
              <a:t> op.</a:t>
            </a:r>
          </a:p>
          <a:p>
            <a:endParaRPr lang="en-GB" noProof="0" dirty="0"/>
          </a:p>
          <a:p>
            <a:r>
              <a:rPr lang="en-GB" noProof="0" dirty="0"/>
              <a:t>Het </a:t>
            </a:r>
            <a:r>
              <a:rPr lang="en-GB" noProof="0" dirty="0" err="1"/>
              <a:t>proces</a:t>
            </a:r>
            <a:r>
              <a:rPr lang="en-GB" noProof="0" dirty="0"/>
              <a:t> in het </a:t>
            </a:r>
            <a:r>
              <a:rPr lang="en-GB" noProof="0" dirty="0" err="1"/>
              <a:t>kader</a:t>
            </a:r>
            <a:r>
              <a:rPr lang="en-GB" noProof="0" dirty="0"/>
              <a:t> </a:t>
            </a:r>
            <a:r>
              <a:rPr lang="en-GB" noProof="0" dirty="0" err="1"/>
              <a:t>definieert</a:t>
            </a:r>
            <a:r>
              <a:rPr lang="en-GB" noProof="0" dirty="0"/>
              <a:t> </a:t>
            </a:r>
            <a:r>
              <a:rPr lang="en-GB" noProof="0" dirty="0" err="1"/>
              <a:t>meestal</a:t>
            </a:r>
            <a:r>
              <a:rPr lang="en-GB" noProof="0" dirty="0"/>
              <a:t> het "hoe"-aspect. Hoe </a:t>
            </a:r>
            <a:r>
              <a:rPr lang="en-GB" noProof="0" dirty="0" err="1"/>
              <a:t>bereiken</a:t>
            </a:r>
            <a:r>
              <a:rPr lang="en-GB" noProof="0" dirty="0"/>
              <a:t> we het </a:t>
            </a:r>
            <a:r>
              <a:rPr lang="en-GB" noProof="0" dirty="0" err="1"/>
              <a:t>gewenste</a:t>
            </a:r>
            <a:r>
              <a:rPr lang="en-GB" noProof="0" dirty="0"/>
              <a:t> </a:t>
            </a:r>
            <a:r>
              <a:rPr lang="en-GB" noProof="0" dirty="0" err="1"/>
              <a:t>resultaat</a:t>
            </a:r>
            <a:r>
              <a:rPr lang="en-GB" noProof="0" dirty="0"/>
              <a:t>? Hoe </a:t>
            </a:r>
            <a:r>
              <a:rPr lang="en-GB" noProof="0" dirty="0" err="1"/>
              <a:t>zetten</a:t>
            </a:r>
            <a:r>
              <a:rPr lang="en-GB" noProof="0" dirty="0"/>
              <a:t> we de </a:t>
            </a:r>
            <a:r>
              <a:rPr lang="en-GB" noProof="0" dirty="0" err="1"/>
              <a:t>mensen</a:t>
            </a:r>
            <a:r>
              <a:rPr lang="en-GB" noProof="0" dirty="0"/>
              <a:t> </a:t>
            </a:r>
            <a:r>
              <a:rPr lang="en-GB" noProof="0" dirty="0" err="1"/>
              <a:t>en</a:t>
            </a:r>
            <a:r>
              <a:rPr lang="en-GB" noProof="0" dirty="0"/>
              <a:t> de </a:t>
            </a:r>
            <a:r>
              <a:rPr lang="en-GB" noProof="0" dirty="0" err="1"/>
              <a:t>technologie</a:t>
            </a:r>
            <a:r>
              <a:rPr lang="en-GB" noProof="0" dirty="0"/>
              <a:t> in om het </a:t>
            </a:r>
            <a:r>
              <a:rPr lang="en-GB" noProof="0" dirty="0" err="1"/>
              <a:t>bedrijfsprobleem</a:t>
            </a:r>
            <a:r>
              <a:rPr lang="en-GB" noProof="0" dirty="0"/>
              <a:t> op </a:t>
            </a:r>
            <a:r>
              <a:rPr lang="en-GB" noProof="0" dirty="0" err="1"/>
              <a:t>te</a:t>
            </a:r>
            <a:r>
              <a:rPr lang="en-GB" noProof="0" dirty="0"/>
              <a:t> </a:t>
            </a:r>
            <a:r>
              <a:rPr lang="en-GB" noProof="0" dirty="0" err="1"/>
              <a:t>lossen</a:t>
            </a:r>
            <a:r>
              <a:rPr lang="en-GB" noProof="0" dirty="0"/>
              <a:t>? </a:t>
            </a:r>
            <a:r>
              <a:rPr lang="en-GB" noProof="0" dirty="0" err="1"/>
              <a:t>Processen</a:t>
            </a:r>
            <a:r>
              <a:rPr lang="en-GB" noProof="0" dirty="0"/>
              <a:t> </a:t>
            </a:r>
            <a:r>
              <a:rPr lang="en-GB" noProof="0" dirty="0" err="1"/>
              <a:t>zijn</a:t>
            </a:r>
            <a:r>
              <a:rPr lang="en-GB" noProof="0" dirty="0"/>
              <a:t> </a:t>
            </a:r>
            <a:r>
              <a:rPr lang="en-GB" noProof="0" dirty="0" err="1"/>
              <a:t>herhaalbare</a:t>
            </a:r>
            <a:r>
              <a:rPr lang="en-GB" noProof="0" dirty="0"/>
              <a:t> </a:t>
            </a:r>
            <a:r>
              <a:rPr lang="en-GB" noProof="0" dirty="0" err="1"/>
              <a:t>handelingen</a:t>
            </a:r>
            <a:r>
              <a:rPr lang="en-GB" noProof="0" dirty="0"/>
              <a:t> die in </a:t>
            </a:r>
            <a:r>
              <a:rPr lang="en-GB" noProof="0" dirty="0" err="1"/>
              <a:t>theorie</a:t>
            </a:r>
            <a:r>
              <a:rPr lang="en-GB" noProof="0" dirty="0"/>
              <a:t> </a:t>
            </a:r>
            <a:r>
              <a:rPr lang="en-GB" noProof="0" dirty="0" err="1"/>
              <a:t>hetzelfde</a:t>
            </a:r>
            <a:r>
              <a:rPr lang="en-GB" noProof="0" dirty="0"/>
              <a:t> </a:t>
            </a:r>
            <a:r>
              <a:rPr lang="en-GB" noProof="0" dirty="0" err="1"/>
              <a:t>resultaat</a:t>
            </a:r>
            <a:r>
              <a:rPr lang="en-GB" noProof="0" dirty="0"/>
              <a:t> </a:t>
            </a:r>
            <a:r>
              <a:rPr lang="en-GB" noProof="0" dirty="0" err="1"/>
              <a:t>opleveren</a:t>
            </a:r>
            <a:r>
              <a:rPr lang="en-GB" noProof="0" dirty="0"/>
              <a:t>, </a:t>
            </a:r>
            <a:r>
              <a:rPr lang="en-GB" noProof="0" dirty="0" err="1"/>
              <a:t>ongeacht</a:t>
            </a:r>
            <a:r>
              <a:rPr lang="en-GB" noProof="0" dirty="0"/>
              <a:t> </a:t>
            </a:r>
            <a:r>
              <a:rPr lang="en-GB" noProof="0" dirty="0" err="1"/>
              <a:t>wie</a:t>
            </a:r>
            <a:r>
              <a:rPr lang="en-GB" noProof="0" dirty="0"/>
              <a:t> ze </a:t>
            </a:r>
            <a:r>
              <a:rPr lang="en-GB" noProof="0" dirty="0" err="1"/>
              <a:t>uitvoert</a:t>
            </a:r>
            <a:r>
              <a:rPr lang="en-GB" noProof="0" dirty="0"/>
              <a:t>.</a:t>
            </a:r>
          </a:p>
          <a:p>
            <a:endParaRPr lang="en-GB" noProof="0" dirty="0"/>
          </a:p>
          <a:p>
            <a:r>
              <a:rPr lang="en-GB" noProof="0" dirty="0"/>
              <a:t>Het </a:t>
            </a:r>
            <a:r>
              <a:rPr lang="en-GB" noProof="0" dirty="0" err="1"/>
              <a:t>helpt</a:t>
            </a:r>
            <a:r>
              <a:rPr lang="en-GB" noProof="0" dirty="0"/>
              <a:t> </a:t>
            </a:r>
            <a:r>
              <a:rPr lang="en-GB" noProof="0" dirty="0" err="1"/>
              <a:t>ook</a:t>
            </a:r>
            <a:r>
              <a:rPr lang="en-GB" noProof="0" dirty="0"/>
              <a:t> om </a:t>
            </a:r>
            <a:r>
              <a:rPr lang="en-GB" noProof="0" dirty="0" err="1"/>
              <a:t>sommige</a:t>
            </a:r>
            <a:r>
              <a:rPr lang="en-GB" noProof="0" dirty="0"/>
              <a:t> </a:t>
            </a:r>
            <a:r>
              <a:rPr lang="en-GB" noProof="0" dirty="0" err="1"/>
              <a:t>delen</a:t>
            </a:r>
            <a:r>
              <a:rPr lang="en-GB" noProof="0" dirty="0"/>
              <a:t> van het </a:t>
            </a:r>
            <a:r>
              <a:rPr lang="en-GB" noProof="0" dirty="0" err="1"/>
              <a:t>proces</a:t>
            </a:r>
            <a:r>
              <a:rPr lang="en-GB" noProof="0" dirty="0"/>
              <a:t> </a:t>
            </a:r>
            <a:r>
              <a:rPr lang="en-GB" noProof="0" dirty="0" err="1"/>
              <a:t>te</a:t>
            </a:r>
            <a:r>
              <a:rPr lang="en-GB" noProof="0" dirty="0"/>
              <a:t> </a:t>
            </a:r>
            <a:r>
              <a:rPr lang="en-GB" noProof="0" dirty="0" err="1"/>
              <a:t>automatiseren</a:t>
            </a:r>
            <a:r>
              <a:rPr lang="en-GB" noProof="0" dirty="0"/>
              <a:t>. </a:t>
            </a:r>
            <a:r>
              <a:rPr lang="en-GB" noProof="0" dirty="0" err="1"/>
              <a:t>Idealiter</a:t>
            </a:r>
            <a:r>
              <a:rPr lang="en-GB" noProof="0" dirty="0"/>
              <a:t> </a:t>
            </a:r>
            <a:r>
              <a:rPr lang="en-GB" noProof="0" dirty="0" err="1"/>
              <a:t>creëert</a:t>
            </a:r>
            <a:r>
              <a:rPr lang="en-GB" noProof="0" dirty="0"/>
              <a:t> de </a:t>
            </a:r>
            <a:r>
              <a:rPr lang="en-GB" noProof="0" dirty="0" err="1"/>
              <a:t>nieuwste</a:t>
            </a:r>
            <a:r>
              <a:rPr lang="en-GB" noProof="0" dirty="0"/>
              <a:t> </a:t>
            </a:r>
            <a:r>
              <a:rPr lang="en-GB" noProof="0" dirty="0" err="1"/>
              <a:t>en</a:t>
            </a:r>
            <a:r>
              <a:rPr lang="en-GB" noProof="0" dirty="0"/>
              <a:t> </a:t>
            </a:r>
            <a:r>
              <a:rPr lang="en-GB" noProof="0" dirty="0" err="1"/>
              <a:t>snelste</a:t>
            </a:r>
            <a:r>
              <a:rPr lang="en-GB" noProof="0" dirty="0"/>
              <a:t> </a:t>
            </a:r>
            <a:r>
              <a:rPr lang="en-GB" noProof="0" dirty="0" err="1"/>
              <a:t>technologie</a:t>
            </a:r>
            <a:r>
              <a:rPr lang="en-GB" noProof="0" dirty="0"/>
              <a:t> de </a:t>
            </a:r>
            <a:r>
              <a:rPr lang="en-GB" noProof="0" dirty="0" err="1"/>
              <a:t>meeste</a:t>
            </a:r>
            <a:r>
              <a:rPr lang="en-GB" noProof="0" dirty="0"/>
              <a:t> impact. Het is heel </a:t>
            </a:r>
            <a:r>
              <a:rPr lang="en-GB" noProof="0" dirty="0" err="1"/>
              <a:t>verleidelijk</a:t>
            </a:r>
            <a:r>
              <a:rPr lang="en-GB" noProof="0" dirty="0"/>
              <a:t> om je </a:t>
            </a:r>
            <a:r>
              <a:rPr lang="en-GB" noProof="0" dirty="0" err="1"/>
              <a:t>te</a:t>
            </a:r>
            <a:r>
              <a:rPr lang="en-GB" noProof="0" dirty="0"/>
              <a:t> laten </a:t>
            </a:r>
            <a:r>
              <a:rPr lang="en-GB" noProof="0" dirty="0" err="1"/>
              <a:t>verleiden</a:t>
            </a:r>
            <a:r>
              <a:rPr lang="en-GB" noProof="0" dirty="0"/>
              <a:t> door </a:t>
            </a:r>
            <a:r>
              <a:rPr lang="en-GB" noProof="0" dirty="0" err="1"/>
              <a:t>glimmende</a:t>
            </a:r>
            <a:r>
              <a:rPr lang="en-GB" noProof="0" dirty="0"/>
              <a:t> </a:t>
            </a:r>
            <a:r>
              <a:rPr lang="en-GB" noProof="0" dirty="0" err="1"/>
              <a:t>nieuwe</a:t>
            </a:r>
            <a:r>
              <a:rPr lang="en-GB" noProof="0" dirty="0"/>
              <a:t> tools. </a:t>
            </a:r>
            <a:r>
              <a:rPr lang="en-GB" noProof="0" dirty="0" err="1"/>
              <a:t>Organisaties</a:t>
            </a:r>
            <a:r>
              <a:rPr lang="en-GB" noProof="0" dirty="0"/>
              <a:t> </a:t>
            </a:r>
            <a:r>
              <a:rPr lang="en-GB" noProof="0" dirty="0" err="1"/>
              <a:t>moeten</a:t>
            </a:r>
            <a:r>
              <a:rPr lang="en-GB" noProof="0" dirty="0"/>
              <a:t> er </a:t>
            </a:r>
            <a:r>
              <a:rPr lang="en-GB" noProof="0" dirty="0" err="1"/>
              <a:t>echter</a:t>
            </a:r>
            <a:r>
              <a:rPr lang="en-GB" noProof="0" dirty="0"/>
              <a:t> </a:t>
            </a:r>
            <a:r>
              <a:rPr lang="en-GB" noProof="0" dirty="0" err="1"/>
              <a:t>voor</a:t>
            </a:r>
            <a:r>
              <a:rPr lang="en-GB" noProof="0" dirty="0"/>
              <a:t> </a:t>
            </a:r>
            <a:r>
              <a:rPr lang="en-GB" noProof="0" dirty="0" err="1"/>
              <a:t>zorgen</a:t>
            </a:r>
            <a:r>
              <a:rPr lang="en-GB" noProof="0" dirty="0"/>
              <a:t> </a:t>
            </a:r>
            <a:r>
              <a:rPr lang="en-GB" noProof="0" dirty="0" err="1"/>
              <a:t>dat</a:t>
            </a:r>
            <a:r>
              <a:rPr lang="en-GB" noProof="0" dirty="0"/>
              <a:t> de </a:t>
            </a:r>
            <a:r>
              <a:rPr lang="en-GB" noProof="0" dirty="0" err="1"/>
              <a:t>technologie</a:t>
            </a:r>
            <a:r>
              <a:rPr lang="en-GB" noProof="0" dirty="0"/>
              <a:t> in de </a:t>
            </a:r>
            <a:r>
              <a:rPr lang="en-GB" noProof="0" dirty="0" err="1"/>
              <a:t>organisatie</a:t>
            </a:r>
            <a:r>
              <a:rPr lang="en-GB" noProof="0" dirty="0"/>
              <a:t> past.</a:t>
            </a:r>
          </a:p>
          <a:p>
            <a:endParaRPr lang="en-GB" noProof="0" dirty="0"/>
          </a:p>
          <a:p>
            <a:r>
              <a:rPr lang="en-GB" noProof="0" dirty="0" err="1"/>
              <a:t>Bron</a:t>
            </a:r>
            <a:r>
              <a:rPr lang="en-GB" noProof="0" dirty="0"/>
              <a:t>: https://</a:t>
            </a:r>
            <a:r>
              <a:rPr lang="en-GB" noProof="0" dirty="0" err="1"/>
              <a:t>www.plutora.com</a:t>
            </a:r>
            <a:r>
              <a:rPr lang="en-GB" noProof="0" dirty="0"/>
              <a:t>/blog/people-process-technology-ppt-framework-explained</a:t>
            </a:r>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6</a:t>
            </a:fld>
            <a:endParaRPr lang="en-US"/>
          </a:p>
        </p:txBody>
      </p:sp>
    </p:spTree>
    <p:extLst>
      <p:ext uri="{BB962C8B-B14F-4D97-AF65-F5344CB8AC3E}">
        <p14:creationId xmlns:p14="http://schemas.microsoft.com/office/powerpoint/2010/main" val="180147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is to balance attention and investments the correct way</a:t>
            </a:r>
          </a:p>
          <a:p>
            <a:endParaRPr lang="en-US" dirty="0"/>
          </a:p>
          <a:p>
            <a:r>
              <a:rPr lang="en-US" dirty="0"/>
              <a:t>https://</a:t>
            </a:r>
            <a:r>
              <a:rPr lang="en-US" dirty="0" err="1"/>
              <a:t>www.lifewire.com</a:t>
            </a:r>
            <a:r>
              <a:rPr lang="en-US" dirty="0"/>
              <a:t>/</a:t>
            </a:r>
            <a:r>
              <a:rPr lang="en-US" dirty="0" err="1"/>
              <a:t>thmb</a:t>
            </a:r>
            <a:r>
              <a:rPr lang="en-US" dirty="0"/>
              <a:t>/538K4o_3_KDmQmdB-kvpyUsYDOc=/768x0/</a:t>
            </a:r>
            <a:r>
              <a:rPr lang="en-US" dirty="0" err="1"/>
              <a:t>filters:no_upscale</a:t>
            </a:r>
            <a:r>
              <a:rPr lang="en-US" dirty="0"/>
              <a:t>():</a:t>
            </a:r>
            <a:r>
              <a:rPr lang="en-US" dirty="0" err="1"/>
              <a:t>max_bytes</a:t>
            </a:r>
            <a:r>
              <a:rPr lang="en-US" dirty="0"/>
              <a:t>(150000):</a:t>
            </a:r>
            <a:r>
              <a:rPr lang="en-US" dirty="0" err="1"/>
              <a:t>strip_icc</a:t>
            </a:r>
            <a:r>
              <a:rPr lang="en-US" dirty="0"/>
              <a:t>()/rocks-balancing-on-driftwood--sea-in-background-153081592-591bbc3f5f9b58f4c0b7bb16.jpg</a:t>
            </a:r>
          </a:p>
        </p:txBody>
      </p:sp>
      <p:sp>
        <p:nvSpPr>
          <p:cNvPr id="4" name="Slide Number Placeholder 3"/>
          <p:cNvSpPr>
            <a:spLocks noGrp="1"/>
          </p:cNvSpPr>
          <p:nvPr>
            <p:ph type="sldNum" sz="quarter" idx="5"/>
          </p:nvPr>
        </p:nvSpPr>
        <p:spPr/>
        <p:txBody>
          <a:bodyPr/>
          <a:lstStyle/>
          <a:p>
            <a:fld id="{79130E2F-976B-5844-A649-B48CAFC553D9}" type="slidenum">
              <a:rPr lang="en-US" smtClean="0"/>
              <a:t>7</a:t>
            </a:fld>
            <a:endParaRPr lang="en-US"/>
          </a:p>
        </p:txBody>
      </p:sp>
    </p:spTree>
    <p:extLst>
      <p:ext uri="{BB962C8B-B14F-4D97-AF65-F5344CB8AC3E}">
        <p14:creationId xmlns:p14="http://schemas.microsoft.com/office/powerpoint/2010/main" val="282021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Risicobeheer</a:t>
            </a:r>
            <a:r>
              <a:rPr lang="en-US" dirty="0"/>
              <a:t> is de </a:t>
            </a:r>
            <a:r>
              <a:rPr lang="en-US" dirty="0" err="1"/>
              <a:t>identificatie</a:t>
            </a:r>
            <a:r>
              <a:rPr lang="en-US" dirty="0"/>
              <a:t>, </a:t>
            </a:r>
            <a:r>
              <a:rPr lang="en-US" dirty="0" err="1"/>
              <a:t>evaluatie</a:t>
            </a:r>
            <a:r>
              <a:rPr lang="en-US" dirty="0"/>
              <a:t> </a:t>
            </a:r>
            <a:r>
              <a:rPr lang="en-US" dirty="0" err="1"/>
              <a:t>en</a:t>
            </a:r>
            <a:r>
              <a:rPr lang="en-US" dirty="0"/>
              <a:t> </a:t>
            </a:r>
            <a:r>
              <a:rPr lang="en-US" dirty="0" err="1"/>
              <a:t>prioritering</a:t>
            </a:r>
            <a:r>
              <a:rPr lang="en-US" dirty="0"/>
              <a:t> van </a:t>
            </a:r>
            <a:r>
              <a:rPr lang="en-US" dirty="0" err="1"/>
              <a:t>risico's</a:t>
            </a:r>
            <a:r>
              <a:rPr lang="en-US" dirty="0"/>
              <a:t>, </a:t>
            </a:r>
            <a:r>
              <a:rPr lang="en-US" dirty="0" err="1"/>
              <a:t>gevolgd</a:t>
            </a:r>
            <a:r>
              <a:rPr lang="en-US" dirty="0"/>
              <a:t> door </a:t>
            </a:r>
            <a:r>
              <a:rPr lang="en-US" dirty="0" err="1"/>
              <a:t>een</a:t>
            </a:r>
            <a:r>
              <a:rPr lang="en-US" dirty="0"/>
              <a:t> </a:t>
            </a:r>
            <a:r>
              <a:rPr lang="en-US" dirty="0" err="1"/>
              <a:t>gecoördineerde</a:t>
            </a:r>
            <a:r>
              <a:rPr lang="en-US" dirty="0"/>
              <a:t> </a:t>
            </a:r>
            <a:r>
              <a:rPr lang="en-US" dirty="0" err="1"/>
              <a:t>en</a:t>
            </a:r>
            <a:r>
              <a:rPr lang="en-US" dirty="0"/>
              <a:t> </a:t>
            </a:r>
            <a:r>
              <a:rPr lang="en-US" dirty="0" err="1"/>
              <a:t>economische</a:t>
            </a:r>
            <a:r>
              <a:rPr lang="en-US" dirty="0"/>
              <a:t> </a:t>
            </a:r>
            <a:r>
              <a:rPr lang="en-US" dirty="0" err="1"/>
              <a:t>toepassing</a:t>
            </a:r>
            <a:r>
              <a:rPr lang="en-US" dirty="0"/>
              <a:t> van </a:t>
            </a:r>
            <a:r>
              <a:rPr lang="en-US" dirty="0" err="1"/>
              <a:t>middelen</a:t>
            </a:r>
            <a:r>
              <a:rPr lang="en-US" dirty="0"/>
              <a:t> om de </a:t>
            </a:r>
            <a:r>
              <a:rPr lang="en-US" dirty="0" err="1"/>
              <a:t>waarschijnlijkheid</a:t>
            </a:r>
            <a:r>
              <a:rPr lang="en-US" dirty="0"/>
              <a:t> of het effect van </a:t>
            </a:r>
            <a:r>
              <a:rPr lang="en-US" dirty="0" err="1"/>
              <a:t>ongelukkige</a:t>
            </a:r>
            <a:r>
              <a:rPr lang="en-US" dirty="0"/>
              <a:t> </a:t>
            </a:r>
            <a:r>
              <a:rPr lang="en-US" dirty="0" err="1"/>
              <a:t>gebeurtenissen</a:t>
            </a:r>
            <a:r>
              <a:rPr lang="en-US" dirty="0"/>
              <a:t> </a:t>
            </a:r>
            <a:r>
              <a:rPr lang="en-US" dirty="0" err="1"/>
              <a:t>te</a:t>
            </a:r>
            <a:r>
              <a:rPr lang="en-US" dirty="0"/>
              <a:t> </a:t>
            </a:r>
            <a:r>
              <a:rPr lang="en-US" dirty="0" err="1"/>
              <a:t>minimaliseren</a:t>
            </a:r>
            <a:r>
              <a:rPr lang="en-US" dirty="0"/>
              <a:t>, </a:t>
            </a:r>
            <a:r>
              <a:rPr lang="en-US" dirty="0" err="1"/>
              <a:t>te</a:t>
            </a:r>
            <a:r>
              <a:rPr lang="en-US" dirty="0"/>
              <a:t> </a:t>
            </a:r>
            <a:r>
              <a:rPr lang="en-US" dirty="0" err="1"/>
              <a:t>bewaken</a:t>
            </a:r>
            <a:r>
              <a:rPr lang="en-US" dirty="0"/>
              <a:t> </a:t>
            </a:r>
            <a:r>
              <a:rPr lang="en-US" dirty="0" err="1"/>
              <a:t>en</a:t>
            </a:r>
            <a:r>
              <a:rPr lang="en-US" dirty="0"/>
              <a:t> </a:t>
            </a:r>
            <a:r>
              <a:rPr lang="en-US" dirty="0" err="1"/>
              <a:t>te</a:t>
            </a:r>
            <a:r>
              <a:rPr lang="en-US" dirty="0"/>
              <a:t> </a:t>
            </a:r>
            <a:r>
              <a:rPr lang="en-US" dirty="0" err="1"/>
              <a:t>beheersen</a:t>
            </a:r>
            <a:r>
              <a:rPr lang="en-US" dirty="0"/>
              <a:t> of de </a:t>
            </a:r>
            <a:r>
              <a:rPr lang="en-US" dirty="0" err="1"/>
              <a:t>realisatie</a:t>
            </a:r>
            <a:r>
              <a:rPr lang="en-US" dirty="0"/>
              <a:t> van </a:t>
            </a:r>
            <a:r>
              <a:rPr lang="en-US" dirty="0" err="1"/>
              <a:t>kansen</a:t>
            </a:r>
            <a:r>
              <a:rPr lang="en-US" dirty="0"/>
              <a:t> </a:t>
            </a:r>
            <a:r>
              <a:rPr lang="en-US" dirty="0" err="1"/>
              <a:t>te</a:t>
            </a:r>
            <a:r>
              <a:rPr lang="en-US" dirty="0"/>
              <a:t> </a:t>
            </a:r>
            <a:r>
              <a:rPr lang="en-US" dirty="0" err="1"/>
              <a:t>maximaliseren</a:t>
            </a:r>
            <a:r>
              <a:rPr lang="en-US" dirty="0"/>
              <a:t>.</a:t>
            </a:r>
          </a:p>
          <a:p>
            <a:r>
              <a:rPr lang="en-US" dirty="0" err="1"/>
              <a:t>Bron</a:t>
            </a:r>
            <a:r>
              <a:rPr lang="en-US" dirty="0"/>
              <a:t>: https://</a:t>
            </a:r>
            <a:r>
              <a:rPr lang="en-US" dirty="0" err="1"/>
              <a:t>en.wikipedia.org</a:t>
            </a:r>
            <a:r>
              <a:rPr lang="en-US" dirty="0"/>
              <a:t>/wiki/</a:t>
            </a:r>
            <a:r>
              <a:rPr lang="en-US" dirty="0" err="1"/>
              <a:t>Risk_management</a:t>
            </a:r>
            <a:endParaRPr lang="en-US" dirty="0"/>
          </a:p>
          <a:p>
            <a:endParaRPr lang="en-US" dirty="0"/>
          </a:p>
          <a:p>
            <a:r>
              <a:rPr lang="en-US" dirty="0"/>
              <a:t>Guardian360 </a:t>
            </a:r>
            <a:r>
              <a:rPr lang="en-US" dirty="0" err="1"/>
              <a:t>vertaalde</a:t>
            </a:r>
            <a:r>
              <a:rPr lang="en-US" dirty="0"/>
              <a:t> </a:t>
            </a:r>
            <a:r>
              <a:rPr lang="en-US" dirty="0" err="1"/>
              <a:t>dit</a:t>
            </a:r>
            <a:r>
              <a:rPr lang="en-US" dirty="0"/>
              <a:t> </a:t>
            </a:r>
            <a:r>
              <a:rPr lang="en-US" dirty="0" err="1"/>
              <a:t>naar</a:t>
            </a:r>
            <a:r>
              <a:rPr lang="en-US" dirty="0"/>
              <a:t> </a:t>
            </a:r>
            <a:r>
              <a:rPr lang="en-US" dirty="0" err="1"/>
              <a:t>Preventie</a:t>
            </a:r>
            <a:r>
              <a:rPr lang="en-US" dirty="0"/>
              <a:t>, </a:t>
            </a:r>
            <a:r>
              <a:rPr lang="en-US" dirty="0" err="1"/>
              <a:t>Detectie</a:t>
            </a:r>
            <a:r>
              <a:rPr lang="en-US" dirty="0"/>
              <a:t> </a:t>
            </a:r>
            <a:r>
              <a:rPr lang="en-US" dirty="0" err="1"/>
              <a:t>en</a:t>
            </a:r>
            <a:r>
              <a:rPr lang="en-US" dirty="0"/>
              <a:t> </a:t>
            </a:r>
            <a:r>
              <a:rPr lang="en-US" dirty="0" err="1"/>
              <a:t>Remediatie</a:t>
            </a:r>
            <a:endParaRPr lang="en-US" dirty="0"/>
          </a:p>
        </p:txBody>
      </p:sp>
      <p:sp>
        <p:nvSpPr>
          <p:cNvPr id="4" name="Slide Number Placeholder 3"/>
          <p:cNvSpPr>
            <a:spLocks noGrp="1"/>
          </p:cNvSpPr>
          <p:nvPr>
            <p:ph type="sldNum" sz="quarter" idx="5"/>
          </p:nvPr>
        </p:nvSpPr>
        <p:spPr/>
        <p:txBody>
          <a:bodyPr/>
          <a:lstStyle/>
          <a:p>
            <a:fld id="{79130E2F-976B-5844-A649-B48CAFC553D9}" type="slidenum">
              <a:rPr lang="en-US" smtClean="0"/>
              <a:t>8</a:t>
            </a:fld>
            <a:endParaRPr lang="en-US"/>
          </a:p>
        </p:txBody>
      </p:sp>
    </p:spTree>
    <p:extLst>
      <p:ext uri="{BB962C8B-B14F-4D97-AF65-F5344CB8AC3E}">
        <p14:creationId xmlns:p14="http://schemas.microsoft.com/office/powerpoint/2010/main" val="138226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Wij willen voorkomen dat klanten simpelweg nieuwe en glimmende oplossingen kopen.</a:t>
            </a:r>
          </a:p>
          <a:p>
            <a:r>
              <a:rPr lang="nl-NL" noProof="0" dirty="0"/>
              <a:t>Alleen investeren in wat de moeite waard is.</a:t>
            </a:r>
          </a:p>
        </p:txBody>
      </p:sp>
      <p:sp>
        <p:nvSpPr>
          <p:cNvPr id="4" name="Slide Number Placeholder 3"/>
          <p:cNvSpPr>
            <a:spLocks noGrp="1"/>
          </p:cNvSpPr>
          <p:nvPr>
            <p:ph type="sldNum" sz="quarter" idx="5"/>
          </p:nvPr>
        </p:nvSpPr>
        <p:spPr/>
        <p:txBody>
          <a:bodyPr/>
          <a:lstStyle/>
          <a:p>
            <a:fld id="{79130E2F-976B-5844-A649-B48CAFC553D9}" type="slidenum">
              <a:rPr lang="en-US" smtClean="0"/>
              <a:t>10</a:t>
            </a:fld>
            <a:endParaRPr lang="en-US"/>
          </a:p>
        </p:txBody>
      </p:sp>
    </p:spTree>
    <p:extLst>
      <p:ext uri="{BB962C8B-B14F-4D97-AF65-F5344CB8AC3E}">
        <p14:creationId xmlns:p14="http://schemas.microsoft.com/office/powerpoint/2010/main" val="144682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Idealiter gaan de deelnemers uiteen in groepen van 3-4 personen om met elkaar te discussiëren en van elkaar te leren.</a:t>
            </a:r>
          </a:p>
        </p:txBody>
      </p:sp>
      <p:sp>
        <p:nvSpPr>
          <p:cNvPr id="4" name="Slide Number Placeholder 3"/>
          <p:cNvSpPr>
            <a:spLocks noGrp="1"/>
          </p:cNvSpPr>
          <p:nvPr>
            <p:ph type="sldNum" sz="quarter" idx="5"/>
          </p:nvPr>
        </p:nvSpPr>
        <p:spPr/>
        <p:txBody>
          <a:bodyPr/>
          <a:lstStyle/>
          <a:p>
            <a:fld id="{79130E2F-976B-5844-A649-B48CAFC553D9}" type="slidenum">
              <a:rPr lang="en-US" smtClean="0"/>
              <a:t>11</a:t>
            </a:fld>
            <a:endParaRPr lang="en-US"/>
          </a:p>
        </p:txBody>
      </p:sp>
    </p:spTree>
    <p:extLst>
      <p:ext uri="{BB962C8B-B14F-4D97-AF65-F5344CB8AC3E}">
        <p14:creationId xmlns:p14="http://schemas.microsoft.com/office/powerpoint/2010/main" val="988336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75660"/>
            <a:ext cx="7772400" cy="754380"/>
          </a:xfrm>
        </p:spPr>
        <p:txBody>
          <a:bodyPr>
            <a:noAutofit/>
          </a:bodyPr>
          <a:lstStyle>
            <a:lvl1pPr algn="ctr">
              <a:defRPr sz="3600">
                <a:solidFill>
                  <a:srgbClr val="1C246B"/>
                </a:solidFill>
              </a:defRPr>
            </a:lvl1pPr>
          </a:lstStyle>
          <a:p>
            <a:r>
              <a:rPr lang="nl-NL" dirty="0"/>
              <a:t>CLICK TO EDIT MASTER TITLE STYLE</a:t>
            </a:r>
            <a:endParaRPr lang="en-US" dirty="0"/>
          </a:p>
        </p:txBody>
      </p:sp>
      <p:pic>
        <p:nvPicPr>
          <p:cNvPr id="9" name="Picture 8" descr="G360_basis powerpoint foo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5443"/>
            <a:ext cx="9144000" cy="507390"/>
          </a:xfrm>
          <a:prstGeom prst="rect">
            <a:avLst/>
          </a:prstGeom>
        </p:spPr>
      </p:pic>
      <p:pic>
        <p:nvPicPr>
          <p:cNvPr id="4" name="Picture 3" descr="G360_basis powerpoint_breed_to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62000" cy="3095364"/>
          </a:xfrm>
          <a:prstGeom prst="rect">
            <a:avLst/>
          </a:prstGeom>
        </p:spPr>
      </p:pic>
      <p:sp>
        <p:nvSpPr>
          <p:cNvPr id="6" name="Date Placeholder 3"/>
          <p:cNvSpPr>
            <a:spLocks noGrp="1"/>
          </p:cNvSpPr>
          <p:nvPr>
            <p:ph type="dt" sz="half" idx="2"/>
          </p:nvPr>
        </p:nvSpPr>
        <p:spPr>
          <a:xfrm>
            <a:off x="5151120" y="4795836"/>
            <a:ext cx="3992880" cy="304800"/>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200" b="0" i="0" spc="20" baseline="0" smtClean="0">
                <a:solidFill>
                  <a:srgbClr val="1C246B"/>
                </a:solidFill>
                <a:latin typeface="Raleway SemiBold"/>
                <a:cs typeface="Raleway SemiBold"/>
              </a:defRPr>
            </a:lvl1pPr>
          </a:lstStyle>
          <a:p>
            <a:r>
              <a:rPr lang="en-US" baseline="30000"/>
              <a:t>The number 1 central security platform</a:t>
            </a:r>
            <a:endParaRPr lang="en-GB" dirty="0"/>
          </a:p>
        </p:txBody>
      </p:sp>
    </p:spTree>
    <p:extLst>
      <p:ext uri="{BB962C8B-B14F-4D97-AF65-F5344CB8AC3E}">
        <p14:creationId xmlns:p14="http://schemas.microsoft.com/office/powerpoint/2010/main" val="23187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CLICK TO EDIT MASTER TITLE STYLE</a:t>
            </a:r>
            <a:endParaRPr lang="en-US" dirty="0"/>
          </a:p>
        </p:txBody>
      </p:sp>
      <p:sp>
        <p:nvSpPr>
          <p:cNvPr id="3" name="Content Placeholder 2"/>
          <p:cNvSpPr>
            <a:spLocks noGrp="1"/>
          </p:cNvSpPr>
          <p:nvPr>
            <p:ph idx="1" hasCustomPrompt="1"/>
          </p:nvPr>
        </p:nvSpPr>
        <p:spPr/>
        <p:txBody>
          <a:bodyPr/>
          <a:lstStyle/>
          <a:p>
            <a:pPr lvl="0"/>
            <a:r>
              <a:rPr lang="nl-NL"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6" name="Slide Number Placeholder 5"/>
          <p:cNvSpPr>
            <a:spLocks noGrp="1"/>
          </p:cNvSpPr>
          <p:nvPr>
            <p:ph type="sldNum" sz="quarter" idx="12"/>
          </p:nvPr>
        </p:nvSpPr>
        <p:spPr>
          <a:xfrm>
            <a:off x="8686800" y="4747471"/>
            <a:ext cx="457200" cy="273844"/>
          </a:xfrm>
        </p:spPr>
        <p:txBody>
          <a:bodyPr/>
          <a:lstStyle/>
          <a:p>
            <a:fld id="{28B6AD2B-E5E9-5F4C-8140-5151FCF12DAB}" type="slidenum">
              <a:rPr lang="en-US" smtClean="0"/>
              <a:t>‹#›</a:t>
            </a:fld>
            <a:endParaRPr lang="en-US" dirty="0"/>
          </a:p>
        </p:txBody>
      </p:sp>
      <p:sp>
        <p:nvSpPr>
          <p:cNvPr id="7" name="Date Placeholder 3"/>
          <p:cNvSpPr>
            <a:spLocks noGrp="1"/>
          </p:cNvSpPr>
          <p:nvPr>
            <p:ph type="dt" sz="half" idx="2"/>
          </p:nvPr>
        </p:nvSpPr>
        <p:spPr>
          <a:xfrm>
            <a:off x="4693920" y="4773990"/>
            <a:ext cx="3992880" cy="304800"/>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200" b="0" i="0" spc="20" baseline="0" smtClean="0">
                <a:solidFill>
                  <a:srgbClr val="1C246B"/>
                </a:solidFill>
                <a:latin typeface="Raleway SemiBold"/>
                <a:cs typeface="Raleway SemiBold"/>
              </a:defRPr>
            </a:lvl1pPr>
          </a:lstStyle>
          <a:p>
            <a:r>
              <a:rPr lang="en-US" baseline="30000"/>
              <a:t>The number 1 central security platform</a:t>
            </a:r>
            <a:endParaRPr lang="en-GB" dirty="0"/>
          </a:p>
        </p:txBody>
      </p:sp>
      <p:sp>
        <p:nvSpPr>
          <p:cNvPr id="8" name="Footer Placeholder 4"/>
          <p:cNvSpPr>
            <a:spLocks noGrp="1"/>
          </p:cNvSpPr>
          <p:nvPr>
            <p:ph type="ftr" sz="quarter" idx="3"/>
          </p:nvPr>
        </p:nvSpPr>
        <p:spPr>
          <a:xfrm>
            <a:off x="386080" y="4773990"/>
            <a:ext cx="4389120" cy="312420"/>
          </a:xfrm>
          <a:prstGeom prst="rect">
            <a:avLst/>
          </a:prstGeom>
        </p:spPr>
        <p:txBody>
          <a:bodyPr vert="horz" lIns="91440" tIns="45720" rIns="91440" bIns="45720" rtlCol="0" anchor="ctr"/>
          <a:lstStyle>
            <a:lvl1pPr algn="l">
              <a:defRPr sz="1200" b="0" i="0" spc="50">
                <a:solidFill>
                  <a:srgbClr val="3B3C3B"/>
                </a:solidFill>
                <a:latin typeface="Raleway Medium"/>
                <a:cs typeface="Raleway Medium"/>
              </a:defRPr>
            </a:lvl1pPr>
          </a:lstStyle>
          <a:p>
            <a:r>
              <a:rPr lang="en-GB" baseline="30000"/>
              <a:t>9-vlaksmodel workshop</a:t>
            </a:r>
            <a:endParaRPr lang="en-US" dirty="0"/>
          </a:p>
        </p:txBody>
      </p:sp>
    </p:spTree>
    <p:extLst>
      <p:ext uri="{BB962C8B-B14F-4D97-AF65-F5344CB8AC3E}">
        <p14:creationId xmlns:p14="http://schemas.microsoft.com/office/powerpoint/2010/main" val="11030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05979"/>
            <a:ext cx="4673600" cy="857250"/>
          </a:xfrm>
        </p:spPr>
        <p:txBody>
          <a:bodyPr/>
          <a:lstStyle/>
          <a:p>
            <a:r>
              <a:rPr lang="nl-NL" dirty="0"/>
              <a:t>CLICK TO EDIT MASTER TITLE STYLE</a:t>
            </a:r>
            <a:endParaRPr lang="en-US" dirty="0"/>
          </a:p>
        </p:txBody>
      </p:sp>
      <p:sp>
        <p:nvSpPr>
          <p:cNvPr id="7" name="Content Placeholder 2"/>
          <p:cNvSpPr>
            <a:spLocks noGrp="1"/>
          </p:cNvSpPr>
          <p:nvPr>
            <p:ph idx="1" hasCustomPrompt="1"/>
          </p:nvPr>
        </p:nvSpPr>
        <p:spPr>
          <a:xfrm>
            <a:off x="457200" y="1200151"/>
            <a:ext cx="4673600" cy="3394472"/>
          </a:xfrm>
        </p:spPr>
        <p:txBody>
          <a:bodyPr/>
          <a:lstStyle/>
          <a:p>
            <a:pPr lvl="0"/>
            <a:r>
              <a:rPr lang="nl-NL"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8" name="Rectangle 7"/>
          <p:cNvSpPr/>
          <p:nvPr userDrawn="1"/>
        </p:nvSpPr>
        <p:spPr>
          <a:xfrm>
            <a:off x="5313680" y="0"/>
            <a:ext cx="3830320" cy="46080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3"/>
          </p:nvPr>
        </p:nvSpPr>
        <p:spPr>
          <a:xfrm>
            <a:off x="5720080" y="735331"/>
            <a:ext cx="2966720" cy="3394472"/>
          </a:xfrm>
          <a:effectLst>
            <a:outerShdw blurRad="50800" dist="38100" dir="2700000" algn="tl" rotWithShape="0">
              <a:srgbClr val="000000">
                <a:alpha val="43000"/>
              </a:srgbClr>
            </a:outerShdw>
          </a:effectLst>
        </p:spPr>
        <p:txBody>
          <a:bodyPr/>
          <a:lstStyle/>
          <a:p>
            <a:pPr lvl="0"/>
            <a:r>
              <a:rPr lang="nl-NL"/>
              <a:t>Klik om de modelstijlen te bewerken</a:t>
            </a:r>
          </a:p>
        </p:txBody>
      </p:sp>
      <p:sp>
        <p:nvSpPr>
          <p:cNvPr id="10" name="Slide Number Placeholder 5"/>
          <p:cNvSpPr>
            <a:spLocks noGrp="1"/>
          </p:cNvSpPr>
          <p:nvPr>
            <p:ph type="sldNum" sz="quarter" idx="14"/>
          </p:nvPr>
        </p:nvSpPr>
        <p:spPr>
          <a:xfrm>
            <a:off x="8686800" y="4747471"/>
            <a:ext cx="457200" cy="273844"/>
          </a:xfrm>
        </p:spPr>
        <p:txBody>
          <a:bodyPr/>
          <a:lstStyle/>
          <a:p>
            <a:fld id="{28B6AD2B-E5E9-5F4C-8140-5151FCF12DAB}" type="slidenum">
              <a:rPr lang="en-US" smtClean="0"/>
              <a:t>‹#›</a:t>
            </a:fld>
            <a:endParaRPr lang="en-US" dirty="0"/>
          </a:p>
        </p:txBody>
      </p:sp>
      <p:sp>
        <p:nvSpPr>
          <p:cNvPr id="11" name="Date Placeholder 3"/>
          <p:cNvSpPr>
            <a:spLocks noGrp="1"/>
          </p:cNvSpPr>
          <p:nvPr>
            <p:ph type="dt" sz="half" idx="2"/>
          </p:nvPr>
        </p:nvSpPr>
        <p:spPr>
          <a:xfrm>
            <a:off x="4693920" y="4773990"/>
            <a:ext cx="3992880" cy="304800"/>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200" b="0" i="0" spc="20" baseline="0" smtClean="0">
                <a:solidFill>
                  <a:srgbClr val="1C246B"/>
                </a:solidFill>
                <a:latin typeface="Raleway SemiBold"/>
                <a:cs typeface="Raleway SemiBold"/>
              </a:defRPr>
            </a:lvl1pPr>
          </a:lstStyle>
          <a:p>
            <a:r>
              <a:rPr lang="en-US" baseline="30000"/>
              <a:t>The number 1 central security platform</a:t>
            </a:r>
            <a:endParaRPr lang="en-GB" dirty="0"/>
          </a:p>
        </p:txBody>
      </p:sp>
      <p:sp>
        <p:nvSpPr>
          <p:cNvPr id="14" name="Footer Placeholder 4"/>
          <p:cNvSpPr>
            <a:spLocks noGrp="1"/>
          </p:cNvSpPr>
          <p:nvPr>
            <p:ph type="ftr" sz="quarter" idx="3"/>
          </p:nvPr>
        </p:nvSpPr>
        <p:spPr>
          <a:xfrm>
            <a:off x="386080" y="4773990"/>
            <a:ext cx="4389120" cy="312420"/>
          </a:xfrm>
          <a:prstGeom prst="rect">
            <a:avLst/>
          </a:prstGeom>
        </p:spPr>
        <p:txBody>
          <a:bodyPr vert="horz" lIns="91440" tIns="45720" rIns="91440" bIns="45720" rtlCol="0" anchor="ctr"/>
          <a:lstStyle>
            <a:lvl1pPr algn="l">
              <a:defRPr sz="1200" b="0" i="0" spc="50">
                <a:solidFill>
                  <a:srgbClr val="3B3C3B"/>
                </a:solidFill>
                <a:latin typeface="Raleway Medium"/>
                <a:cs typeface="Raleway Medium"/>
              </a:defRPr>
            </a:lvl1pPr>
          </a:lstStyle>
          <a:p>
            <a:r>
              <a:rPr lang="en-GB" baseline="30000"/>
              <a:t>9-vlaksmodel workshop</a:t>
            </a:r>
            <a:endParaRPr lang="en-US" dirty="0"/>
          </a:p>
        </p:txBody>
      </p:sp>
    </p:spTree>
    <p:extLst>
      <p:ext uri="{BB962C8B-B14F-4D97-AF65-F5344CB8AC3E}">
        <p14:creationId xmlns:p14="http://schemas.microsoft.com/office/powerpoint/2010/main" val="2200566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4"/>
          </p:nvPr>
        </p:nvSpPr>
        <p:spPr>
          <a:xfrm>
            <a:off x="8686800" y="4744500"/>
            <a:ext cx="457200" cy="273844"/>
          </a:xfrm>
          <a:prstGeom prst="rect">
            <a:avLst/>
          </a:prstGeom>
        </p:spPr>
        <p:txBody>
          <a:bodyPr vert="horz" lIns="91440" tIns="45720" rIns="91440" bIns="45720" rtlCol="0" anchor="ctr"/>
          <a:lstStyle>
            <a:lvl1pPr algn="r">
              <a:defRPr sz="1000" b="0" i="0">
                <a:solidFill>
                  <a:srgbClr val="3B3C3B"/>
                </a:solidFill>
                <a:latin typeface="Raleway Medium"/>
                <a:cs typeface="Raleway Medium"/>
              </a:defRPr>
            </a:lvl1pPr>
          </a:lstStyle>
          <a:p>
            <a:fld id="{25085581-6552-8A44-9EDC-5E526CC1088D}" type="slidenum">
              <a:rPr lang="en-US" smtClean="0"/>
              <a:pPr/>
              <a:t>‹#›</a:t>
            </a:fld>
            <a:endParaRPr lang="en-US" dirty="0"/>
          </a:p>
        </p:txBody>
      </p:sp>
      <p:pic>
        <p:nvPicPr>
          <p:cNvPr id="4" name="Picture 3" descr="G360_basis powerpoint foot_breed.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256099"/>
            <a:ext cx="9144000" cy="519984"/>
          </a:xfrm>
          <a:prstGeom prst="rect">
            <a:avLst/>
          </a:prstGeom>
        </p:spPr>
      </p:pic>
      <p:sp>
        <p:nvSpPr>
          <p:cNvPr id="8" name="Footer Placeholder 4"/>
          <p:cNvSpPr>
            <a:spLocks noGrp="1"/>
          </p:cNvSpPr>
          <p:nvPr>
            <p:ph type="ftr" sz="quarter" idx="3"/>
          </p:nvPr>
        </p:nvSpPr>
        <p:spPr>
          <a:xfrm>
            <a:off x="386080" y="4773990"/>
            <a:ext cx="4389120" cy="312420"/>
          </a:xfrm>
          <a:prstGeom prst="rect">
            <a:avLst/>
          </a:prstGeom>
        </p:spPr>
        <p:txBody>
          <a:bodyPr vert="horz" lIns="91440" tIns="45720" rIns="91440" bIns="45720" rtlCol="0" anchor="ctr"/>
          <a:lstStyle>
            <a:lvl1pPr algn="l">
              <a:defRPr sz="1200" b="0" i="0" spc="50">
                <a:solidFill>
                  <a:srgbClr val="3B3C3B"/>
                </a:solidFill>
                <a:latin typeface="Raleway Medium"/>
                <a:cs typeface="Raleway Medium"/>
              </a:defRPr>
            </a:lvl1pPr>
          </a:lstStyle>
          <a:p>
            <a:r>
              <a:rPr lang="en-GB" baseline="30000"/>
              <a:t>9-vlaksmodel workshop</a:t>
            </a:r>
            <a:endParaRPr lang="en-US" dirty="0"/>
          </a:p>
        </p:txBody>
      </p:sp>
      <p:sp>
        <p:nvSpPr>
          <p:cNvPr id="10" name="Date Placeholder 3"/>
          <p:cNvSpPr>
            <a:spLocks noGrp="1"/>
          </p:cNvSpPr>
          <p:nvPr>
            <p:ph type="dt" sz="half" idx="2"/>
          </p:nvPr>
        </p:nvSpPr>
        <p:spPr>
          <a:xfrm>
            <a:off x="4693920" y="4773990"/>
            <a:ext cx="3992880" cy="304800"/>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200" b="0" i="0" spc="20" baseline="0" smtClean="0">
                <a:solidFill>
                  <a:srgbClr val="1C246B"/>
                </a:solidFill>
                <a:latin typeface="Raleway SemiBold"/>
                <a:cs typeface="Raleway SemiBold"/>
              </a:defRPr>
            </a:lvl1pPr>
          </a:lstStyle>
          <a:p>
            <a:r>
              <a:rPr lang="en-US" baseline="30000"/>
              <a:t>The number 1 central security platform</a:t>
            </a:r>
            <a:endParaRPr lang="en-GB" dirty="0"/>
          </a:p>
        </p:txBody>
      </p:sp>
    </p:spTree>
    <p:extLst>
      <p:ext uri="{BB962C8B-B14F-4D97-AF65-F5344CB8AC3E}">
        <p14:creationId xmlns:p14="http://schemas.microsoft.com/office/powerpoint/2010/main" val="140244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sldNum="0" hdr="0"/>
  <p:txStyles>
    <p:titleStyle>
      <a:lvl1pPr algn="l" defTabSz="457200" rtl="0" eaLnBrk="1" latinLnBrk="0" hangingPunct="1">
        <a:spcBef>
          <a:spcPct val="0"/>
        </a:spcBef>
        <a:buNone/>
        <a:defRPr sz="2000" b="0" i="0" kern="1200">
          <a:solidFill>
            <a:schemeClr val="tx1"/>
          </a:solidFill>
          <a:latin typeface="Raleway SemiBold"/>
          <a:ea typeface="+mj-ea"/>
          <a:cs typeface="Raleway SemiBold"/>
        </a:defRPr>
      </a:lvl1pPr>
    </p:titleStyle>
    <p:bodyStyle>
      <a:lvl1pPr marL="0" indent="0" algn="l" defTabSz="457200" rtl="0" eaLnBrk="1" latinLnBrk="0" hangingPunct="1">
        <a:spcBef>
          <a:spcPct val="20000"/>
        </a:spcBef>
        <a:buFont typeface="Arial"/>
        <a:buNone/>
        <a:defRPr sz="1600" b="0" i="0" kern="1200">
          <a:solidFill>
            <a:srgbClr val="1C246B"/>
          </a:solidFill>
          <a:latin typeface="Raleway SemiBold"/>
          <a:ea typeface="+mn-ea"/>
          <a:cs typeface="Raleway SemiBold"/>
        </a:defRPr>
      </a:lvl1pPr>
      <a:lvl2pPr marL="742950" indent="-285750" algn="l" defTabSz="457200" rtl="0" eaLnBrk="1" latinLnBrk="0" hangingPunct="1">
        <a:spcBef>
          <a:spcPct val="20000"/>
        </a:spcBef>
        <a:buFont typeface="Arial"/>
        <a:buChar char="–"/>
        <a:defRPr sz="1600" b="0" i="0" kern="1200">
          <a:solidFill>
            <a:srgbClr val="3B3C3B"/>
          </a:solidFill>
          <a:latin typeface="Raleway"/>
          <a:ea typeface="+mn-ea"/>
          <a:cs typeface="Raleway"/>
        </a:defRPr>
      </a:lvl2pPr>
      <a:lvl3pPr marL="1143000" indent="-228600" algn="l" defTabSz="457200" rtl="0" eaLnBrk="1" latinLnBrk="0" hangingPunct="1">
        <a:spcBef>
          <a:spcPct val="20000"/>
        </a:spcBef>
        <a:buFont typeface="Arial"/>
        <a:buChar char="•"/>
        <a:defRPr sz="1600" b="0" i="0" kern="1200">
          <a:solidFill>
            <a:srgbClr val="3B3C3B"/>
          </a:solidFill>
          <a:latin typeface="Raleway"/>
          <a:ea typeface="+mn-ea"/>
          <a:cs typeface="Raleway"/>
        </a:defRPr>
      </a:lvl3pPr>
      <a:lvl4pPr marL="1600200" indent="-228600" algn="l" defTabSz="457200" rtl="0" eaLnBrk="1" latinLnBrk="0" hangingPunct="1">
        <a:spcBef>
          <a:spcPct val="20000"/>
        </a:spcBef>
        <a:buFont typeface="Arial"/>
        <a:buChar char="–"/>
        <a:defRPr sz="1600" b="0" i="0" kern="1200">
          <a:solidFill>
            <a:srgbClr val="3B3C3B"/>
          </a:solidFill>
          <a:latin typeface="Raleway"/>
          <a:ea typeface="+mn-ea"/>
          <a:cs typeface="Raleway"/>
        </a:defRPr>
      </a:lvl4pPr>
      <a:lvl5pPr marL="2057400" indent="-228600" algn="l" defTabSz="457200" rtl="0" eaLnBrk="1" latinLnBrk="0" hangingPunct="1">
        <a:spcBef>
          <a:spcPct val="20000"/>
        </a:spcBef>
        <a:buFont typeface="Arial"/>
        <a:buChar char="»"/>
        <a:defRPr sz="1600" b="0" i="0" kern="1200">
          <a:solidFill>
            <a:srgbClr val="3B3C3B"/>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9-vlaksmodel workshop</a:t>
            </a:r>
          </a:p>
        </p:txBody>
      </p:sp>
      <p:sp>
        <p:nvSpPr>
          <p:cNvPr id="4" name="Tijdelijke aanduiding voor datum 3">
            <a:extLst>
              <a:ext uri="{FF2B5EF4-FFF2-40B4-BE49-F238E27FC236}">
                <a16:creationId xmlns:a16="http://schemas.microsoft.com/office/drawing/2014/main" id="{8292FD7C-FB22-4F42-AFC2-29D29CFF3460}"/>
              </a:ext>
            </a:extLst>
          </p:cNvPr>
          <p:cNvSpPr>
            <a:spLocks noGrp="1"/>
          </p:cNvSpPr>
          <p:nvPr>
            <p:ph type="dt" sz="half" idx="2"/>
          </p:nvPr>
        </p:nvSpPr>
        <p:spPr>
          <a:xfrm>
            <a:off x="4693920" y="4773990"/>
            <a:ext cx="3992880" cy="304800"/>
          </a:xfrm>
        </p:spPr>
        <p:txBody>
          <a:bodyPr/>
          <a:lstStyle/>
          <a:p>
            <a:r>
              <a:rPr lang="en-US" baseline="30000"/>
              <a:t>The number 1 central security platform</a:t>
            </a:r>
            <a:endParaRPr lang="en-GB" dirty="0"/>
          </a:p>
        </p:txBody>
      </p:sp>
    </p:spTree>
    <p:extLst>
      <p:ext uri="{BB962C8B-B14F-4D97-AF65-F5344CB8AC3E}">
        <p14:creationId xmlns:p14="http://schemas.microsoft.com/office/powerpoint/2010/main" val="29674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15FB-8826-E6C8-1A15-8B66277E0E4A}"/>
              </a:ext>
            </a:extLst>
          </p:cNvPr>
          <p:cNvSpPr>
            <a:spLocks noGrp="1"/>
          </p:cNvSpPr>
          <p:nvPr>
            <p:ph type="title"/>
          </p:nvPr>
        </p:nvSpPr>
        <p:spPr/>
        <p:txBody>
          <a:bodyPr/>
          <a:lstStyle/>
          <a:p>
            <a:r>
              <a:rPr lang="nl-NL" dirty="0"/>
              <a:t>Voordat je het 9-vlaksmodel invult, vraag jezelf het volgende af</a:t>
            </a:r>
          </a:p>
        </p:txBody>
      </p:sp>
      <p:sp>
        <p:nvSpPr>
          <p:cNvPr id="3" name="Content Placeholder 2">
            <a:extLst>
              <a:ext uri="{FF2B5EF4-FFF2-40B4-BE49-F238E27FC236}">
                <a16:creationId xmlns:a16="http://schemas.microsoft.com/office/drawing/2014/main" id="{12611C8D-125C-80CF-892E-45F7E57AAD59}"/>
              </a:ext>
            </a:extLst>
          </p:cNvPr>
          <p:cNvSpPr>
            <a:spLocks noGrp="1"/>
          </p:cNvSpPr>
          <p:nvPr>
            <p:ph idx="1"/>
          </p:nvPr>
        </p:nvSpPr>
        <p:spPr>
          <a:xfrm>
            <a:off x="457200" y="1200151"/>
            <a:ext cx="8686800" cy="2928789"/>
          </a:xfrm>
        </p:spPr>
        <p:txBody>
          <a:bodyPr>
            <a:noAutofit/>
          </a:bodyPr>
          <a:lstStyle/>
          <a:p>
            <a:r>
              <a:rPr lang="nl-NL" sz="1250" dirty="0"/>
              <a:t>Wat zijn de belangrijkste informatiestromen in mijn organisatie?</a:t>
            </a:r>
          </a:p>
          <a:p>
            <a:endParaRPr lang="nl-NL" sz="1250" dirty="0"/>
          </a:p>
          <a:p>
            <a:r>
              <a:rPr lang="nl-NL" sz="1250" dirty="0"/>
              <a:t>Wat zijn de belangrijkste informatiesystemen in mijn organisatie?</a:t>
            </a:r>
          </a:p>
          <a:p>
            <a:endParaRPr lang="nl-NL" sz="1250" dirty="0"/>
          </a:p>
          <a:p>
            <a:r>
              <a:rPr lang="nl-NL" sz="1250" dirty="0"/>
              <a:t>Wat is de maximale uitvaltijd die we bereid zijn te accepteren?</a:t>
            </a:r>
          </a:p>
          <a:p>
            <a:endParaRPr lang="nl-NL" sz="1250" dirty="0"/>
          </a:p>
          <a:p>
            <a:r>
              <a:rPr lang="nl-NL" sz="1250" dirty="0"/>
              <a:t>Welke maatregelen zijn al genomen?</a:t>
            </a:r>
          </a:p>
          <a:p>
            <a:endParaRPr lang="nl-NL" sz="1250" dirty="0"/>
          </a:p>
          <a:p>
            <a:r>
              <a:rPr lang="nl-NL" sz="1250" dirty="0"/>
              <a:t>Welke klanten, partners en/of leveranciers zijn afhankelijk van uw informatiesystemen?</a:t>
            </a:r>
          </a:p>
          <a:p>
            <a:endParaRPr lang="nl-NL" sz="1250" dirty="0"/>
          </a:p>
          <a:p>
            <a:r>
              <a:rPr lang="nl-NL" sz="1250" dirty="0"/>
              <a:t>Hoe zorgt u ervoor dat uw medewerkers zich bewust zijn van het belang van goede informatiebeveiliging?</a:t>
            </a:r>
          </a:p>
          <a:p>
            <a:endParaRPr lang="nl-NL" sz="1250" dirty="0"/>
          </a:p>
          <a:p>
            <a:r>
              <a:rPr lang="nl-NL" sz="1250" dirty="0"/>
              <a:t>Bent u zich ervan bewust dat informatiebeveiliging veel verder gaat dan IT? Mensen en processen zijn even belangrijk.</a:t>
            </a:r>
          </a:p>
        </p:txBody>
      </p:sp>
      <p:sp>
        <p:nvSpPr>
          <p:cNvPr id="4" name="Date Placeholder 3">
            <a:extLst>
              <a:ext uri="{FF2B5EF4-FFF2-40B4-BE49-F238E27FC236}">
                <a16:creationId xmlns:a16="http://schemas.microsoft.com/office/drawing/2014/main" id="{755BB250-544B-6BF4-61B7-0D91ECE61F1B}"/>
              </a:ext>
            </a:extLst>
          </p:cNvPr>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E60A1CC7-7897-8E76-A7DE-351967DF43F7}"/>
              </a:ext>
            </a:extLst>
          </p:cNvPr>
          <p:cNvSpPr>
            <a:spLocks noGrp="1"/>
          </p:cNvSpPr>
          <p:nvPr>
            <p:ph type="ftr" sz="quarter" idx="3"/>
          </p:nvPr>
        </p:nvSpPr>
        <p:spPr/>
        <p:txBody>
          <a:bodyPr/>
          <a:lstStyle/>
          <a:p>
            <a:r>
              <a:rPr lang="en-GB" baseline="30000"/>
              <a:t>9-vlaksmodel workshop</a:t>
            </a:r>
            <a:endParaRPr lang="en-US" dirty="0"/>
          </a:p>
        </p:txBody>
      </p:sp>
    </p:spTree>
    <p:extLst>
      <p:ext uri="{BB962C8B-B14F-4D97-AF65-F5344CB8AC3E}">
        <p14:creationId xmlns:p14="http://schemas.microsoft.com/office/powerpoint/2010/main" val="157780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9F9C-F2F1-0167-6A16-1CA707ABBA91}"/>
              </a:ext>
            </a:extLst>
          </p:cNvPr>
          <p:cNvSpPr>
            <a:spLocks noGrp="1"/>
          </p:cNvSpPr>
          <p:nvPr>
            <p:ph type="title"/>
          </p:nvPr>
        </p:nvSpPr>
        <p:spPr/>
        <p:txBody>
          <a:bodyPr/>
          <a:lstStyle/>
          <a:p>
            <a:r>
              <a:rPr lang="nl-NL" dirty="0"/>
              <a:t>Veel succes!</a:t>
            </a:r>
          </a:p>
        </p:txBody>
      </p:sp>
      <p:sp>
        <p:nvSpPr>
          <p:cNvPr id="3" name="Content Placeholder 2">
            <a:extLst>
              <a:ext uri="{FF2B5EF4-FFF2-40B4-BE49-F238E27FC236}">
                <a16:creationId xmlns:a16="http://schemas.microsoft.com/office/drawing/2014/main" id="{FAEB683C-D5D9-D2E8-E273-E62DB29368B9}"/>
              </a:ext>
            </a:extLst>
          </p:cNvPr>
          <p:cNvSpPr>
            <a:spLocks noGrp="1"/>
          </p:cNvSpPr>
          <p:nvPr>
            <p:ph idx="1"/>
          </p:nvPr>
        </p:nvSpPr>
        <p:spPr/>
        <p:txBody>
          <a:bodyPr/>
          <a:lstStyle/>
          <a:p>
            <a:r>
              <a:rPr lang="nl-NL" dirty="0"/>
              <a:t>En leer van elkaar</a:t>
            </a:r>
          </a:p>
        </p:txBody>
      </p:sp>
      <p:sp>
        <p:nvSpPr>
          <p:cNvPr id="4" name="Date Placeholder 3">
            <a:extLst>
              <a:ext uri="{FF2B5EF4-FFF2-40B4-BE49-F238E27FC236}">
                <a16:creationId xmlns:a16="http://schemas.microsoft.com/office/drawing/2014/main" id="{FB553842-2CBE-3F58-D1D5-0ED34FE49F7E}"/>
              </a:ext>
            </a:extLst>
          </p:cNvPr>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085637AD-6017-2828-ABF6-0E25D95A95E0}"/>
              </a:ext>
            </a:extLst>
          </p:cNvPr>
          <p:cNvSpPr>
            <a:spLocks noGrp="1"/>
          </p:cNvSpPr>
          <p:nvPr>
            <p:ph type="ftr" sz="quarter" idx="3"/>
          </p:nvPr>
        </p:nvSpPr>
        <p:spPr/>
        <p:txBody>
          <a:bodyPr/>
          <a:lstStyle/>
          <a:p>
            <a:r>
              <a:rPr lang="en-GB" baseline="30000"/>
              <a:t>9-vlaksmodel workshop</a:t>
            </a:r>
            <a:endParaRPr lang="en-US" dirty="0"/>
          </a:p>
        </p:txBody>
      </p:sp>
    </p:spTree>
    <p:extLst>
      <p:ext uri="{BB962C8B-B14F-4D97-AF65-F5344CB8AC3E}">
        <p14:creationId xmlns:p14="http://schemas.microsoft.com/office/powerpoint/2010/main" val="416434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p:cNvSpPr/>
          <p:nvPr/>
        </p:nvSpPr>
        <p:spPr>
          <a:xfrm>
            <a:off x="0" y="444790"/>
            <a:ext cx="9144000" cy="25335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3" dirty="0"/>
              <a:t>c</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31709"/>
            <a:ext cx="9144000" cy="86868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40912" y="1991348"/>
            <a:ext cx="109134" cy="10913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775" y="2279579"/>
            <a:ext cx="120271" cy="120271"/>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553" y="2481266"/>
            <a:ext cx="345064" cy="258518"/>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669" y="1576313"/>
            <a:ext cx="158195" cy="158195"/>
          </a:xfrm>
          <a:prstGeom prst="rect">
            <a:avLst/>
          </a:prstGeom>
        </p:spPr>
      </p:pic>
      <p:pic>
        <p:nvPicPr>
          <p:cNvPr id="13" name="Afbeelding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9671" y="550472"/>
            <a:ext cx="122545" cy="122545"/>
          </a:xfrm>
          <a:prstGeom prst="rect">
            <a:avLst/>
          </a:prstGeom>
        </p:spPr>
      </p:pic>
      <p:sp>
        <p:nvSpPr>
          <p:cNvPr id="15" name="Rechthoek 14"/>
          <p:cNvSpPr/>
          <p:nvPr/>
        </p:nvSpPr>
        <p:spPr>
          <a:xfrm>
            <a:off x="7074617" y="437093"/>
            <a:ext cx="1492970" cy="2308324"/>
          </a:xfrm>
          <a:prstGeom prst="rect">
            <a:avLst/>
          </a:prstGeom>
        </p:spPr>
        <p:txBody>
          <a:bodyPr wrap="square">
            <a:spAutoFit/>
          </a:bodyPr>
          <a:lstStyle/>
          <a:p>
            <a:r>
              <a:rPr lang="nl-NL" sz="900" dirty="0">
                <a:solidFill>
                  <a:srgbClr val="1C246B"/>
                </a:solidFill>
                <a:latin typeface="Raleway" panose="020B0503030101060003" pitchFamily="34" charset="0"/>
              </a:rPr>
              <a:t>Guardian360</a:t>
            </a:r>
          </a:p>
          <a:p>
            <a:r>
              <a:rPr lang="nl-NL" sz="900" dirty="0">
                <a:solidFill>
                  <a:srgbClr val="1C246B"/>
                </a:solidFill>
                <a:latin typeface="Raleway" panose="020B0503030101060003" pitchFamily="34" charset="0"/>
              </a:rPr>
              <a:t>Schouwburgplein 30-34</a:t>
            </a:r>
          </a:p>
          <a:p>
            <a:r>
              <a:rPr lang="nl-NL" sz="900" dirty="0">
                <a:solidFill>
                  <a:srgbClr val="1C246B"/>
                </a:solidFill>
                <a:latin typeface="Raleway" panose="020B0503030101060003" pitchFamily="34" charset="0"/>
              </a:rPr>
              <a:t>3012 CL Rotterdam</a:t>
            </a:r>
          </a:p>
          <a:p>
            <a:endParaRPr lang="nl-NL" sz="900" dirty="0">
              <a:solidFill>
                <a:srgbClr val="1C246B"/>
              </a:solidFill>
              <a:latin typeface="Raleway" panose="020B0503030101060003" pitchFamily="34" charset="0"/>
            </a:endParaRPr>
          </a:p>
          <a:p>
            <a:r>
              <a:rPr lang="nl-NL" sz="900" dirty="0">
                <a:solidFill>
                  <a:srgbClr val="1C246B"/>
                </a:solidFill>
                <a:latin typeface="Raleway" panose="020B0503030101060003" pitchFamily="34" charset="0"/>
              </a:rPr>
              <a:t>Orteliuslaan 1000</a:t>
            </a:r>
          </a:p>
          <a:p>
            <a:r>
              <a:rPr lang="nl-NL" sz="900" dirty="0">
                <a:solidFill>
                  <a:srgbClr val="1C246B"/>
                </a:solidFill>
                <a:latin typeface="Raleway" panose="020B0503030101060003" pitchFamily="34" charset="0"/>
              </a:rPr>
              <a:t>3528 BD Utrecht</a:t>
            </a:r>
          </a:p>
          <a:p>
            <a:r>
              <a:rPr lang="en-US" sz="900" dirty="0">
                <a:solidFill>
                  <a:srgbClr val="1C246B"/>
                </a:solidFill>
                <a:latin typeface="Raleway" panose="020B0503030101060003" pitchFamily="34" charset="0"/>
              </a:rPr>
              <a:t>The Netherlands</a:t>
            </a:r>
            <a:endParaRPr lang="nl-NL" sz="900" dirty="0">
              <a:solidFill>
                <a:srgbClr val="1C246B"/>
              </a:solidFill>
              <a:latin typeface="Raleway" panose="020B0503030101060003" pitchFamily="34" charset="0"/>
            </a:endParaRPr>
          </a:p>
          <a:p>
            <a:endParaRPr lang="en-US" sz="900" dirty="0">
              <a:solidFill>
                <a:srgbClr val="1C246B"/>
              </a:solidFill>
              <a:latin typeface="Raleway" panose="020B0503030101060003" pitchFamily="34" charset="0"/>
            </a:endParaRPr>
          </a:p>
          <a:p>
            <a:r>
              <a:rPr lang="nl-NL" sz="900" dirty="0">
                <a:solidFill>
                  <a:srgbClr val="1C246B"/>
                </a:solidFill>
                <a:latin typeface="Raleway" panose="020B0503030101060003" pitchFamily="34" charset="0"/>
              </a:rPr>
              <a:t>P.O. Box 2655</a:t>
            </a:r>
          </a:p>
          <a:p>
            <a:r>
              <a:rPr lang="nl-NL" sz="900" dirty="0">
                <a:solidFill>
                  <a:srgbClr val="1C246B"/>
                </a:solidFill>
                <a:latin typeface="Raleway" panose="020B0503030101060003" pitchFamily="34" charset="0"/>
              </a:rPr>
              <a:t>3000 CR Rotterdam</a:t>
            </a:r>
          </a:p>
          <a:p>
            <a:endParaRPr lang="nl-NL" sz="900" dirty="0">
              <a:solidFill>
                <a:srgbClr val="1C246B"/>
              </a:solidFill>
              <a:latin typeface="Raleway" panose="020B0503030101060003" pitchFamily="34" charset="0"/>
            </a:endParaRPr>
          </a:p>
          <a:p>
            <a:r>
              <a:rPr lang="nl-NL" sz="900" dirty="0">
                <a:solidFill>
                  <a:srgbClr val="1C246B"/>
                </a:solidFill>
                <a:latin typeface="Raleway" panose="020B0503030101060003" pitchFamily="34" charset="0"/>
              </a:rPr>
              <a:t>+31(0)88 - 255 15 00</a:t>
            </a:r>
          </a:p>
          <a:p>
            <a:endParaRPr lang="nl-NL" sz="900" dirty="0">
              <a:solidFill>
                <a:srgbClr val="1C246B"/>
              </a:solidFill>
              <a:latin typeface="Raleway" panose="020B0503030101060003" pitchFamily="34" charset="0"/>
            </a:endParaRPr>
          </a:p>
          <a:p>
            <a:r>
              <a:rPr lang="nl-NL" sz="900" dirty="0">
                <a:solidFill>
                  <a:srgbClr val="1C246B"/>
                </a:solidFill>
                <a:latin typeface="Raleway" panose="020B0503030101060003" pitchFamily="34" charset="0"/>
              </a:rPr>
              <a:t>Guardian360.net</a:t>
            </a:r>
          </a:p>
          <a:p>
            <a:endParaRPr lang="nl-NL" sz="900" dirty="0">
              <a:solidFill>
                <a:srgbClr val="1C246B"/>
              </a:solidFill>
              <a:latin typeface="Raleway" panose="020B0503030101060003" pitchFamily="34" charset="0"/>
            </a:endParaRPr>
          </a:p>
          <a:p>
            <a:r>
              <a:rPr lang="en-US" sz="900" dirty="0">
                <a:solidFill>
                  <a:srgbClr val="1C246B"/>
                </a:solidFill>
                <a:latin typeface="Raleway" panose="020B0503030101060003" pitchFamily="34" charset="0"/>
              </a:rPr>
              <a:t>info@guardian360.net </a:t>
            </a:r>
            <a:endParaRPr lang="nl-NL" sz="900" dirty="0">
              <a:solidFill>
                <a:srgbClr val="1C246B"/>
              </a:solidFill>
              <a:latin typeface="Raleway" panose="020B0503030101060003" pitchFamily="34" charset="0"/>
            </a:endParaRPr>
          </a:p>
        </p:txBody>
      </p:sp>
      <p:pic>
        <p:nvPicPr>
          <p:cNvPr id="3" name="Afbeelding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953" y="1586580"/>
            <a:ext cx="4106813" cy="504677"/>
          </a:xfrm>
          <a:prstGeom prst="rect">
            <a:avLst/>
          </a:prstGeom>
        </p:spPr>
      </p:pic>
      <p:sp>
        <p:nvSpPr>
          <p:cNvPr id="2" name="Tijdelijke aanduiding voor datum 1">
            <a:extLst>
              <a:ext uri="{FF2B5EF4-FFF2-40B4-BE49-F238E27FC236}">
                <a16:creationId xmlns:a16="http://schemas.microsoft.com/office/drawing/2014/main" id="{B3CE5052-7CC3-D546-80D5-A89C1182B5A7}"/>
              </a:ext>
            </a:extLst>
          </p:cNvPr>
          <p:cNvSpPr>
            <a:spLocks noGrp="1"/>
          </p:cNvSpPr>
          <p:nvPr>
            <p:ph type="dt" sz="half" idx="2"/>
          </p:nvPr>
        </p:nvSpPr>
        <p:spPr/>
        <p:txBody>
          <a:bodyPr/>
          <a:lstStyle/>
          <a:p>
            <a:r>
              <a:rPr lang="en-US" baseline="30000"/>
              <a:t>The number 1 central security platform</a:t>
            </a:r>
            <a:endParaRPr lang="en-GB" dirty="0"/>
          </a:p>
        </p:txBody>
      </p:sp>
      <p:sp>
        <p:nvSpPr>
          <p:cNvPr id="4" name="Footer Placeholder 3">
            <a:extLst>
              <a:ext uri="{FF2B5EF4-FFF2-40B4-BE49-F238E27FC236}">
                <a16:creationId xmlns:a16="http://schemas.microsoft.com/office/drawing/2014/main" id="{DFAAED0C-1526-1C06-9451-35D96896B7F6}"/>
              </a:ext>
            </a:extLst>
          </p:cNvPr>
          <p:cNvSpPr>
            <a:spLocks noGrp="1"/>
          </p:cNvSpPr>
          <p:nvPr>
            <p:ph type="ftr" sz="quarter" idx="3"/>
          </p:nvPr>
        </p:nvSpPr>
        <p:spPr/>
        <p:txBody>
          <a:bodyPr/>
          <a:lstStyle/>
          <a:p>
            <a:r>
              <a:rPr lang="en-GB" baseline="30000"/>
              <a:t>9-vlaksmodel workshop</a:t>
            </a:r>
            <a:endParaRPr lang="en-US" dirty="0"/>
          </a:p>
        </p:txBody>
      </p:sp>
    </p:spTree>
    <p:extLst>
      <p:ext uri="{BB962C8B-B14F-4D97-AF65-F5344CB8AC3E}">
        <p14:creationId xmlns:p14="http://schemas.microsoft.com/office/powerpoint/2010/main" val="192988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1A271-1039-1745-A5D6-DC6401B23D4D}"/>
              </a:ext>
            </a:extLst>
          </p:cNvPr>
          <p:cNvSpPr>
            <a:spLocks noGrp="1"/>
          </p:cNvSpPr>
          <p:nvPr>
            <p:ph type="title"/>
          </p:nvPr>
        </p:nvSpPr>
        <p:spPr/>
        <p:txBody>
          <a:bodyPr>
            <a:normAutofit/>
          </a:bodyPr>
          <a:lstStyle/>
          <a:p>
            <a:r>
              <a:rPr lang="nl-NL" sz="1800" dirty="0"/>
              <a:t>Ons doel is de rechtvaardigheid op de digitale infrastructuur te vergroten</a:t>
            </a:r>
          </a:p>
        </p:txBody>
      </p:sp>
      <p:sp>
        <p:nvSpPr>
          <p:cNvPr id="3" name="Tijdelijke aanduiding voor inhoud 2">
            <a:extLst>
              <a:ext uri="{FF2B5EF4-FFF2-40B4-BE49-F238E27FC236}">
                <a16:creationId xmlns:a16="http://schemas.microsoft.com/office/drawing/2014/main" id="{8D86CA85-BF70-CE4A-AC37-816AA9D9A1A2}"/>
              </a:ext>
            </a:extLst>
          </p:cNvPr>
          <p:cNvSpPr>
            <a:spLocks noGrp="1"/>
          </p:cNvSpPr>
          <p:nvPr>
            <p:ph idx="1"/>
          </p:nvPr>
        </p:nvSpPr>
        <p:spPr>
          <a:xfrm>
            <a:off x="457200" y="2037029"/>
            <a:ext cx="5630333" cy="2557593"/>
          </a:xfrm>
        </p:spPr>
        <p:txBody>
          <a:bodyPr/>
          <a:lstStyle/>
          <a:p>
            <a:pPr algn="ctr"/>
            <a:r>
              <a:rPr lang="nl-NL" dirty="0"/>
              <a:t>"Wij geloven sterk dat het oneerlijk is dat mensen en organisaties veel in IT hebben geïnvesteerd en zij daar niet van kunnen profiteren zonder bang te zijn voor beveiligingsincidenten."</a:t>
            </a:r>
          </a:p>
        </p:txBody>
      </p:sp>
      <p:sp>
        <p:nvSpPr>
          <p:cNvPr id="4" name="Tijdelijke aanduiding voor datum 3">
            <a:extLst>
              <a:ext uri="{FF2B5EF4-FFF2-40B4-BE49-F238E27FC236}">
                <a16:creationId xmlns:a16="http://schemas.microsoft.com/office/drawing/2014/main" id="{E0214630-B1DA-834D-B4CA-E1BA99A78E87}"/>
              </a:ext>
            </a:extLst>
          </p:cNvPr>
          <p:cNvSpPr>
            <a:spLocks noGrp="1"/>
          </p:cNvSpPr>
          <p:nvPr>
            <p:ph type="dt" sz="half" idx="2"/>
          </p:nvPr>
        </p:nvSpPr>
        <p:spPr/>
        <p:txBody>
          <a:bodyPr/>
          <a:lstStyle/>
          <a:p>
            <a:r>
              <a:rPr lang="en-US" baseline="30000"/>
              <a:t>The number 1 central security platform</a:t>
            </a:r>
            <a:endParaRPr lang="en-GB"/>
          </a:p>
        </p:txBody>
      </p:sp>
      <p:pic>
        <p:nvPicPr>
          <p:cNvPr id="8" name="Afbeelding 7" descr="Afbeelding met beeld, persoon, gebouw, vasthouden&#10;&#10;Automatisch gegenereerde beschrijving">
            <a:extLst>
              <a:ext uri="{FF2B5EF4-FFF2-40B4-BE49-F238E27FC236}">
                <a16:creationId xmlns:a16="http://schemas.microsoft.com/office/drawing/2014/main" id="{E5A1B1CD-1746-F642-BADE-7182AD67CD38}"/>
              </a:ext>
            </a:extLst>
          </p:cNvPr>
          <p:cNvPicPr>
            <a:picLocks noChangeAspect="1"/>
          </p:cNvPicPr>
          <p:nvPr/>
        </p:nvPicPr>
        <p:blipFill>
          <a:blip r:embed="rId2"/>
          <a:stretch>
            <a:fillRect/>
          </a:stretch>
        </p:blipFill>
        <p:spPr>
          <a:xfrm>
            <a:off x="6371368" y="774356"/>
            <a:ext cx="2762473" cy="3837199"/>
          </a:xfrm>
          <a:prstGeom prst="rect">
            <a:avLst/>
          </a:prstGeom>
        </p:spPr>
      </p:pic>
      <p:sp>
        <p:nvSpPr>
          <p:cNvPr id="6" name="Footer Placeholder 4">
            <a:extLst>
              <a:ext uri="{FF2B5EF4-FFF2-40B4-BE49-F238E27FC236}">
                <a16:creationId xmlns:a16="http://schemas.microsoft.com/office/drawing/2014/main" id="{1CD485FC-845E-FA45-409E-A30AA97BD4DD}"/>
              </a:ext>
            </a:extLst>
          </p:cNvPr>
          <p:cNvSpPr>
            <a:spLocks noGrp="1"/>
          </p:cNvSpPr>
          <p:nvPr>
            <p:ph type="ftr" sz="quarter" idx="3"/>
          </p:nvPr>
        </p:nvSpPr>
        <p:spPr>
          <a:xfrm>
            <a:off x="386080" y="4773990"/>
            <a:ext cx="4389120" cy="312420"/>
          </a:xfrm>
        </p:spPr>
        <p:txBody>
          <a:bodyPr/>
          <a:lstStyle/>
          <a:p>
            <a:r>
              <a:rPr lang="en-GB" baseline="30000"/>
              <a:t>9-vlaksmodel workshop</a:t>
            </a:r>
            <a:endParaRPr lang="en-US" dirty="0"/>
          </a:p>
        </p:txBody>
      </p:sp>
    </p:spTree>
    <p:extLst>
      <p:ext uri="{BB962C8B-B14F-4D97-AF65-F5344CB8AC3E}">
        <p14:creationId xmlns:p14="http://schemas.microsoft.com/office/powerpoint/2010/main" val="307267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Inhoudsopgave</a:t>
            </a:r>
          </a:p>
        </p:txBody>
      </p:sp>
      <p:sp>
        <p:nvSpPr>
          <p:cNvPr id="3" name="Tijdelijke aanduiding voor inhoud 2"/>
          <p:cNvSpPr>
            <a:spLocks noGrp="1"/>
          </p:cNvSpPr>
          <p:nvPr>
            <p:ph idx="1"/>
          </p:nvPr>
        </p:nvSpPr>
        <p:spPr/>
        <p:txBody>
          <a:bodyPr/>
          <a:lstStyle/>
          <a:p>
            <a:r>
              <a:rPr lang="nl-NL" dirty="0"/>
              <a:t>Welkom!</a:t>
            </a:r>
          </a:p>
          <a:p>
            <a:endParaRPr lang="nl-NL" dirty="0"/>
          </a:p>
          <a:p>
            <a:r>
              <a:rPr lang="nl-NL" dirty="0"/>
              <a:t>Oorsprong</a:t>
            </a:r>
          </a:p>
          <a:p>
            <a:endParaRPr lang="nl-NL" dirty="0"/>
          </a:p>
          <a:p>
            <a:r>
              <a:rPr lang="nl-NL" dirty="0"/>
              <a:t>Informatiebeveiliging</a:t>
            </a:r>
          </a:p>
          <a:p>
            <a:endParaRPr lang="nl-NL" dirty="0"/>
          </a:p>
          <a:p>
            <a:r>
              <a:rPr lang="nl-NL" dirty="0"/>
              <a:t>Risicobeheersing</a:t>
            </a:r>
          </a:p>
          <a:p>
            <a:endParaRPr lang="nl-NL" dirty="0"/>
          </a:p>
          <a:p>
            <a:r>
              <a:rPr lang="nl-NL" dirty="0"/>
              <a:t>Begin met het 9-vlaksmodel</a:t>
            </a:r>
          </a:p>
        </p:txBody>
      </p:sp>
      <p:sp>
        <p:nvSpPr>
          <p:cNvPr id="4" name="Tijdelijke aanduiding voor datum 3"/>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DD307FFE-C1F5-76DB-311F-90C44465014C}"/>
              </a:ext>
            </a:extLst>
          </p:cNvPr>
          <p:cNvSpPr>
            <a:spLocks noGrp="1"/>
          </p:cNvSpPr>
          <p:nvPr>
            <p:ph type="ftr" sz="quarter" idx="3"/>
          </p:nvPr>
        </p:nvSpPr>
        <p:spPr/>
        <p:txBody>
          <a:bodyPr/>
          <a:lstStyle/>
          <a:p>
            <a:r>
              <a:rPr lang="en-GB" baseline="30000"/>
              <a:t>9-vlaksmodel workshop</a:t>
            </a:r>
            <a:endParaRPr lang="en-US" dirty="0"/>
          </a:p>
        </p:txBody>
      </p:sp>
      <p:pic>
        <p:nvPicPr>
          <p:cNvPr id="11" name="Picture 10" descr="Calendar&#10;&#10;Description automatically generated with medium confidence">
            <a:extLst>
              <a:ext uri="{FF2B5EF4-FFF2-40B4-BE49-F238E27FC236}">
                <a16:creationId xmlns:a16="http://schemas.microsoft.com/office/drawing/2014/main" id="{24F343D1-DF8A-E16E-C977-4AEEE1743B7D}"/>
              </a:ext>
            </a:extLst>
          </p:cNvPr>
          <p:cNvPicPr>
            <a:picLocks noChangeAspect="1"/>
          </p:cNvPicPr>
          <p:nvPr/>
        </p:nvPicPr>
        <p:blipFill>
          <a:blip r:embed="rId3"/>
          <a:stretch>
            <a:fillRect/>
          </a:stretch>
        </p:blipFill>
        <p:spPr>
          <a:xfrm>
            <a:off x="3463662" y="377068"/>
            <a:ext cx="5680338" cy="4015823"/>
          </a:xfrm>
          <a:prstGeom prst="rect">
            <a:avLst/>
          </a:prstGeom>
        </p:spPr>
      </p:pic>
    </p:spTree>
    <p:extLst>
      <p:ext uri="{BB962C8B-B14F-4D97-AF65-F5344CB8AC3E}">
        <p14:creationId xmlns:p14="http://schemas.microsoft.com/office/powerpoint/2010/main" val="305174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Welkom!</a:t>
            </a:r>
          </a:p>
        </p:txBody>
      </p:sp>
      <p:sp>
        <p:nvSpPr>
          <p:cNvPr id="3" name="Tijdelijke aanduiding voor inhoud 2"/>
          <p:cNvSpPr>
            <a:spLocks noGrp="1"/>
          </p:cNvSpPr>
          <p:nvPr>
            <p:ph idx="1"/>
          </p:nvPr>
        </p:nvSpPr>
        <p:spPr/>
        <p:txBody>
          <a:bodyPr/>
          <a:lstStyle/>
          <a:p>
            <a:r>
              <a:rPr lang="nl-NL" dirty="0"/>
              <a:t>Kennismakingsronde, leer elkaar beter kennen</a:t>
            </a:r>
          </a:p>
        </p:txBody>
      </p:sp>
      <p:sp>
        <p:nvSpPr>
          <p:cNvPr id="4" name="Tijdelijke aanduiding voor datum 3"/>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DD307FFE-C1F5-76DB-311F-90C44465014C}"/>
              </a:ext>
            </a:extLst>
          </p:cNvPr>
          <p:cNvSpPr>
            <a:spLocks noGrp="1"/>
          </p:cNvSpPr>
          <p:nvPr>
            <p:ph type="ftr" sz="quarter" idx="3"/>
          </p:nvPr>
        </p:nvSpPr>
        <p:spPr/>
        <p:txBody>
          <a:bodyPr/>
          <a:lstStyle/>
          <a:p>
            <a:r>
              <a:rPr lang="en-GB" baseline="30000"/>
              <a:t>9-vlaksmodel workshop</a:t>
            </a:r>
            <a:endParaRPr lang="en-US" dirty="0"/>
          </a:p>
        </p:txBody>
      </p:sp>
      <p:pic>
        <p:nvPicPr>
          <p:cNvPr id="6" name="Picture 5">
            <a:extLst>
              <a:ext uri="{FF2B5EF4-FFF2-40B4-BE49-F238E27FC236}">
                <a16:creationId xmlns:a16="http://schemas.microsoft.com/office/drawing/2014/main" id="{9BC8F822-C6EB-9F46-61B5-763734AA03E9}"/>
              </a:ext>
            </a:extLst>
          </p:cNvPr>
          <p:cNvPicPr>
            <a:picLocks noChangeAspect="1"/>
          </p:cNvPicPr>
          <p:nvPr/>
        </p:nvPicPr>
        <p:blipFill>
          <a:blip r:embed="rId3"/>
          <a:stretch>
            <a:fillRect/>
          </a:stretch>
        </p:blipFill>
        <p:spPr>
          <a:xfrm>
            <a:off x="6063047" y="0"/>
            <a:ext cx="3081249" cy="4616238"/>
          </a:xfrm>
          <a:prstGeom prst="rect">
            <a:avLst/>
          </a:prstGeom>
        </p:spPr>
      </p:pic>
    </p:spTree>
    <p:extLst>
      <p:ext uri="{BB962C8B-B14F-4D97-AF65-F5344CB8AC3E}">
        <p14:creationId xmlns:p14="http://schemas.microsoft.com/office/powerpoint/2010/main" val="341703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Oorsprong</a:t>
            </a:r>
          </a:p>
        </p:txBody>
      </p:sp>
      <p:sp>
        <p:nvSpPr>
          <p:cNvPr id="3" name="Tijdelijke aanduiding voor inhoud 2"/>
          <p:cNvSpPr>
            <a:spLocks noGrp="1"/>
          </p:cNvSpPr>
          <p:nvPr>
            <p:ph idx="1"/>
          </p:nvPr>
        </p:nvSpPr>
        <p:spPr/>
        <p:txBody>
          <a:bodyPr/>
          <a:lstStyle/>
          <a:p>
            <a:r>
              <a:rPr lang="nl-NL" dirty="0"/>
              <a:t>Ontwikkeld door Guardian360</a:t>
            </a:r>
          </a:p>
          <a:p>
            <a:endParaRPr lang="nl-NL" dirty="0"/>
          </a:p>
          <a:p>
            <a:r>
              <a:rPr lang="nl-NL" dirty="0"/>
              <a:t>Informatiebeveiliging is “gewoon” onderdeel van risicobeheer</a:t>
            </a:r>
          </a:p>
          <a:p>
            <a:endParaRPr lang="nl-NL" dirty="0"/>
          </a:p>
          <a:p>
            <a:r>
              <a:rPr lang="nl-NL" dirty="0"/>
              <a:t>Organisaties moeten "in control" raken</a:t>
            </a:r>
          </a:p>
          <a:p>
            <a:endParaRPr lang="nl-NL" dirty="0"/>
          </a:p>
          <a:p>
            <a:r>
              <a:rPr lang="nl-NL" dirty="0"/>
              <a:t>Management moet verstandig investeren</a:t>
            </a:r>
          </a:p>
          <a:p>
            <a:endParaRPr lang="nl-NL" dirty="0"/>
          </a:p>
          <a:p>
            <a:r>
              <a:rPr lang="nl-NL" dirty="0"/>
              <a:t>Maatregelen moeten passen bij een business case</a:t>
            </a:r>
          </a:p>
        </p:txBody>
      </p:sp>
      <p:sp>
        <p:nvSpPr>
          <p:cNvPr id="4" name="Tijdelijke aanduiding voor datum 3"/>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DD307FFE-C1F5-76DB-311F-90C44465014C}"/>
              </a:ext>
            </a:extLst>
          </p:cNvPr>
          <p:cNvSpPr>
            <a:spLocks noGrp="1"/>
          </p:cNvSpPr>
          <p:nvPr>
            <p:ph type="ftr" sz="quarter" idx="3"/>
          </p:nvPr>
        </p:nvSpPr>
        <p:spPr/>
        <p:txBody>
          <a:bodyPr/>
          <a:lstStyle/>
          <a:p>
            <a:r>
              <a:rPr lang="en-GB" baseline="30000"/>
              <a:t>9-vlaksmodel workshop</a:t>
            </a:r>
            <a:endParaRPr lang="en-US" dirty="0"/>
          </a:p>
        </p:txBody>
      </p:sp>
    </p:spTree>
    <p:extLst>
      <p:ext uri="{BB962C8B-B14F-4D97-AF65-F5344CB8AC3E}">
        <p14:creationId xmlns:p14="http://schemas.microsoft.com/office/powerpoint/2010/main" val="268893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Informatiebeveiliging</a:t>
            </a:r>
          </a:p>
        </p:txBody>
      </p:sp>
      <p:sp>
        <p:nvSpPr>
          <p:cNvPr id="3" name="Tijdelijke aanduiding voor inhoud 2"/>
          <p:cNvSpPr>
            <a:spLocks noGrp="1"/>
          </p:cNvSpPr>
          <p:nvPr>
            <p:ph idx="1"/>
          </p:nvPr>
        </p:nvSpPr>
        <p:spPr/>
        <p:txBody>
          <a:bodyPr/>
          <a:lstStyle/>
          <a:p>
            <a:r>
              <a:rPr lang="nl-NL" u="sng" dirty="0"/>
              <a:t>Mensen</a:t>
            </a:r>
          </a:p>
          <a:p>
            <a:r>
              <a:rPr lang="nl-NL" b="1" dirty="0"/>
              <a:t>Het menselijk potentieel waarover de onderneming beschikt. </a:t>
            </a:r>
          </a:p>
          <a:p>
            <a:endParaRPr lang="nl-NL" b="1" dirty="0"/>
          </a:p>
          <a:p>
            <a:r>
              <a:rPr lang="nl-NL" u="sng" dirty="0"/>
              <a:t>Proces</a:t>
            </a:r>
            <a:br>
              <a:rPr lang="nl-NL" u="sng" dirty="0"/>
            </a:br>
            <a:r>
              <a:rPr lang="nl-NL" b="1" dirty="0"/>
              <a:t>Bevat de stappen of acties die samen een bepaald doel bereiken.</a:t>
            </a:r>
          </a:p>
          <a:p>
            <a:endParaRPr lang="nl-NL" b="1" dirty="0"/>
          </a:p>
          <a:p>
            <a:r>
              <a:rPr lang="nl-NL" u="sng" dirty="0"/>
              <a:t>Technologie</a:t>
            </a:r>
            <a:br>
              <a:rPr lang="nl-NL" u="sng" dirty="0"/>
            </a:br>
            <a:r>
              <a:rPr lang="nl-NL" b="1" dirty="0"/>
              <a:t>Geeft de hulpmiddelen die de mensen kunnen gebruiken om het proces uit te voeren.</a:t>
            </a:r>
          </a:p>
        </p:txBody>
      </p:sp>
      <p:sp>
        <p:nvSpPr>
          <p:cNvPr id="4" name="Tijdelijke aanduiding voor datum 3"/>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DD307FFE-C1F5-76DB-311F-90C44465014C}"/>
              </a:ext>
            </a:extLst>
          </p:cNvPr>
          <p:cNvSpPr>
            <a:spLocks noGrp="1"/>
          </p:cNvSpPr>
          <p:nvPr>
            <p:ph type="ftr" sz="quarter" idx="3"/>
          </p:nvPr>
        </p:nvSpPr>
        <p:spPr/>
        <p:txBody>
          <a:bodyPr/>
          <a:lstStyle/>
          <a:p>
            <a:r>
              <a:rPr lang="en-GB" baseline="30000"/>
              <a:t>9-vlaksmodel workshop</a:t>
            </a:r>
            <a:endParaRPr lang="en-US" dirty="0"/>
          </a:p>
        </p:txBody>
      </p:sp>
    </p:spTree>
    <p:extLst>
      <p:ext uri="{BB962C8B-B14F-4D97-AF65-F5344CB8AC3E}">
        <p14:creationId xmlns:p14="http://schemas.microsoft.com/office/powerpoint/2010/main" val="29025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9F7B-4C47-BF4E-F3D5-259E3DDAE8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BCE7A1-0828-8348-A757-CCBED929FA0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8689C974-3611-AEB9-0AD2-C05C09CEA7AB}"/>
              </a:ext>
            </a:extLst>
          </p:cNvPr>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4C8752A9-EC3D-5023-CDFF-21DEF965428C}"/>
              </a:ext>
            </a:extLst>
          </p:cNvPr>
          <p:cNvSpPr>
            <a:spLocks noGrp="1"/>
          </p:cNvSpPr>
          <p:nvPr>
            <p:ph type="ftr" sz="quarter" idx="3"/>
          </p:nvPr>
        </p:nvSpPr>
        <p:spPr/>
        <p:txBody>
          <a:bodyPr/>
          <a:lstStyle/>
          <a:p>
            <a:r>
              <a:rPr lang="en-GB" baseline="30000"/>
              <a:t>9-vlaksmodel workshop</a:t>
            </a:r>
            <a:endParaRPr lang="en-US" dirty="0"/>
          </a:p>
        </p:txBody>
      </p:sp>
      <p:pic>
        <p:nvPicPr>
          <p:cNvPr id="1026" name="Picture 2">
            <a:extLst>
              <a:ext uri="{FF2B5EF4-FFF2-40B4-BE49-F238E27FC236}">
                <a16:creationId xmlns:a16="http://schemas.microsoft.com/office/drawing/2014/main" id="{F0DD464F-7606-BA00-EC4D-829A47792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174981" cy="611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0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516B-60A4-6B30-55DF-0AAE7D1C0340}"/>
              </a:ext>
            </a:extLst>
          </p:cNvPr>
          <p:cNvSpPr>
            <a:spLocks noGrp="1"/>
          </p:cNvSpPr>
          <p:nvPr>
            <p:ph type="title"/>
          </p:nvPr>
        </p:nvSpPr>
        <p:spPr/>
        <p:txBody>
          <a:bodyPr/>
          <a:lstStyle/>
          <a:p>
            <a:r>
              <a:rPr lang="nl-NL" dirty="0"/>
              <a:t>Risicobeheersing</a:t>
            </a:r>
          </a:p>
        </p:txBody>
      </p:sp>
      <p:sp>
        <p:nvSpPr>
          <p:cNvPr id="3" name="Content Placeholder 2">
            <a:extLst>
              <a:ext uri="{FF2B5EF4-FFF2-40B4-BE49-F238E27FC236}">
                <a16:creationId xmlns:a16="http://schemas.microsoft.com/office/drawing/2014/main" id="{C1D0EA5F-32AC-C64C-B267-9A17E9E2E227}"/>
              </a:ext>
            </a:extLst>
          </p:cNvPr>
          <p:cNvSpPr>
            <a:spLocks noGrp="1"/>
          </p:cNvSpPr>
          <p:nvPr>
            <p:ph idx="1"/>
          </p:nvPr>
        </p:nvSpPr>
        <p:spPr/>
        <p:txBody>
          <a:bodyPr/>
          <a:lstStyle/>
          <a:p>
            <a:r>
              <a:rPr lang="nl-NL" b="1" u="sng" dirty="0"/>
              <a:t>Preventie</a:t>
            </a:r>
            <a:br>
              <a:rPr lang="nl-NL" b="1" u="sng" dirty="0"/>
            </a:br>
            <a:r>
              <a:rPr lang="nl-NL" dirty="0"/>
              <a:t>Maatregelen </a:t>
            </a:r>
            <a:r>
              <a:rPr lang="nl-NL"/>
              <a:t>om incidenten </a:t>
            </a:r>
            <a:r>
              <a:rPr lang="nl-NL" dirty="0"/>
              <a:t>zoveel mogelijk te voorkomen</a:t>
            </a:r>
          </a:p>
          <a:p>
            <a:endParaRPr lang="nl-NL" dirty="0"/>
          </a:p>
          <a:p>
            <a:r>
              <a:rPr lang="nl-NL" b="1" u="sng" dirty="0"/>
              <a:t>Detectie</a:t>
            </a:r>
          </a:p>
          <a:p>
            <a:r>
              <a:rPr lang="nl-NL" dirty="0"/>
              <a:t>Maatregelen om incidenten snel te detecteren zodat organisaties kunnen ingrijpen en de (financiële) schade kunnen beperken</a:t>
            </a:r>
          </a:p>
          <a:p>
            <a:endParaRPr lang="nl-NL" dirty="0"/>
          </a:p>
          <a:p>
            <a:r>
              <a:rPr lang="nl-NL" b="1" u="sng" dirty="0"/>
              <a:t>Herstel</a:t>
            </a:r>
          </a:p>
          <a:p>
            <a:r>
              <a:rPr lang="nl-NL" dirty="0"/>
              <a:t>Maatregelen om organisaties in staat te stellen terug te keren naar de gewenste toestand</a:t>
            </a:r>
          </a:p>
        </p:txBody>
      </p:sp>
      <p:sp>
        <p:nvSpPr>
          <p:cNvPr id="4" name="Date Placeholder 3">
            <a:extLst>
              <a:ext uri="{FF2B5EF4-FFF2-40B4-BE49-F238E27FC236}">
                <a16:creationId xmlns:a16="http://schemas.microsoft.com/office/drawing/2014/main" id="{D1984C24-7B75-B3DF-CD59-6F0140A679AE}"/>
              </a:ext>
            </a:extLst>
          </p:cNvPr>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5F5C4FA2-BE02-747C-E105-1D845FCEF186}"/>
              </a:ext>
            </a:extLst>
          </p:cNvPr>
          <p:cNvSpPr>
            <a:spLocks noGrp="1"/>
          </p:cNvSpPr>
          <p:nvPr>
            <p:ph type="ftr" sz="quarter" idx="3"/>
          </p:nvPr>
        </p:nvSpPr>
        <p:spPr/>
        <p:txBody>
          <a:bodyPr/>
          <a:lstStyle/>
          <a:p>
            <a:r>
              <a:rPr lang="en-GB" baseline="30000"/>
              <a:t>9-vlaksmodel workshop</a:t>
            </a:r>
            <a:endParaRPr lang="en-US" dirty="0"/>
          </a:p>
        </p:txBody>
      </p:sp>
    </p:spTree>
    <p:extLst>
      <p:ext uri="{BB962C8B-B14F-4D97-AF65-F5344CB8AC3E}">
        <p14:creationId xmlns:p14="http://schemas.microsoft.com/office/powerpoint/2010/main" val="185015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3664-EFEE-B396-9AA1-1A96AE2D7C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855CAC-22FD-FE29-8BC5-7584369979D5}"/>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10F91F0-912C-E560-A699-DEE7E5D6A451}"/>
              </a:ext>
            </a:extLst>
          </p:cNvPr>
          <p:cNvSpPr>
            <a:spLocks noGrp="1"/>
          </p:cNvSpPr>
          <p:nvPr>
            <p:ph type="dt" sz="half" idx="2"/>
          </p:nvPr>
        </p:nvSpPr>
        <p:spPr/>
        <p:txBody>
          <a:bodyPr/>
          <a:lstStyle/>
          <a:p>
            <a:r>
              <a:rPr lang="en-US" baseline="30000"/>
              <a:t>The number 1 central security platform</a:t>
            </a:r>
            <a:endParaRPr lang="en-GB" dirty="0"/>
          </a:p>
        </p:txBody>
      </p:sp>
      <p:sp>
        <p:nvSpPr>
          <p:cNvPr id="5" name="Footer Placeholder 4">
            <a:extLst>
              <a:ext uri="{FF2B5EF4-FFF2-40B4-BE49-F238E27FC236}">
                <a16:creationId xmlns:a16="http://schemas.microsoft.com/office/drawing/2014/main" id="{2B17A027-2D52-9BF4-3A1F-FEC67B6BD0FB}"/>
              </a:ext>
            </a:extLst>
          </p:cNvPr>
          <p:cNvSpPr>
            <a:spLocks noGrp="1"/>
          </p:cNvSpPr>
          <p:nvPr>
            <p:ph type="ftr" sz="quarter" idx="3"/>
          </p:nvPr>
        </p:nvSpPr>
        <p:spPr/>
        <p:txBody>
          <a:bodyPr/>
          <a:lstStyle/>
          <a:p>
            <a:r>
              <a:rPr lang="en-GB" baseline="30000"/>
              <a:t>9-vlaksmodel workshop</a:t>
            </a:r>
            <a:endParaRPr lang="en-US" dirty="0"/>
          </a:p>
        </p:txBody>
      </p:sp>
      <p:sp>
        <p:nvSpPr>
          <p:cNvPr id="7" name="Rectangle 6">
            <a:extLst>
              <a:ext uri="{FF2B5EF4-FFF2-40B4-BE49-F238E27FC236}">
                <a16:creationId xmlns:a16="http://schemas.microsoft.com/office/drawing/2014/main" id="{085FD70C-4C37-DE65-D3D3-76E1777D2B47}"/>
              </a:ext>
            </a:extLst>
          </p:cNvPr>
          <p:cNvSpPr/>
          <p:nvPr/>
        </p:nvSpPr>
        <p:spPr>
          <a:xfrm>
            <a:off x="-141402" y="-131975"/>
            <a:ext cx="9615340" cy="5401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Calendar&#10;&#10;Description automatically generated with medium confidence">
            <a:extLst>
              <a:ext uri="{FF2B5EF4-FFF2-40B4-BE49-F238E27FC236}">
                <a16:creationId xmlns:a16="http://schemas.microsoft.com/office/drawing/2014/main" id="{DAD99CB4-1864-1560-45ED-8C8F10EA4B79}"/>
              </a:ext>
            </a:extLst>
          </p:cNvPr>
          <p:cNvPicPr>
            <a:picLocks noChangeAspect="1"/>
          </p:cNvPicPr>
          <p:nvPr/>
        </p:nvPicPr>
        <p:blipFill>
          <a:blip r:embed="rId2"/>
          <a:stretch>
            <a:fillRect/>
          </a:stretch>
        </p:blipFill>
        <p:spPr>
          <a:xfrm>
            <a:off x="972647" y="-20410"/>
            <a:ext cx="7087270" cy="5010480"/>
          </a:xfrm>
          <a:prstGeom prst="rect">
            <a:avLst/>
          </a:prstGeom>
        </p:spPr>
      </p:pic>
      <p:sp>
        <p:nvSpPr>
          <p:cNvPr id="8" name="TextBox 7">
            <a:extLst>
              <a:ext uri="{FF2B5EF4-FFF2-40B4-BE49-F238E27FC236}">
                <a16:creationId xmlns:a16="http://schemas.microsoft.com/office/drawing/2014/main" id="{A9847DA0-882D-35CB-09AB-B8C7657F56AC}"/>
              </a:ext>
            </a:extLst>
          </p:cNvPr>
          <p:cNvSpPr txBox="1"/>
          <p:nvPr/>
        </p:nvSpPr>
        <p:spPr>
          <a:xfrm>
            <a:off x="1970202" y="1277334"/>
            <a:ext cx="1773627" cy="338554"/>
          </a:xfrm>
          <a:prstGeom prst="rect">
            <a:avLst/>
          </a:prstGeom>
          <a:noFill/>
        </p:spPr>
        <p:txBody>
          <a:bodyPr wrap="none" rtlCol="0">
            <a:spAutoFit/>
          </a:bodyPr>
          <a:lstStyle/>
          <a:p>
            <a:r>
              <a:rPr lang="en-US" sz="1600" dirty="0"/>
              <a:t>Awareness training</a:t>
            </a:r>
          </a:p>
        </p:txBody>
      </p:sp>
      <p:sp>
        <p:nvSpPr>
          <p:cNvPr id="9" name="TextBox 8">
            <a:extLst>
              <a:ext uri="{FF2B5EF4-FFF2-40B4-BE49-F238E27FC236}">
                <a16:creationId xmlns:a16="http://schemas.microsoft.com/office/drawing/2014/main" id="{2B51755A-C0F9-0562-E9BE-7F1D5F3C03ED}"/>
              </a:ext>
            </a:extLst>
          </p:cNvPr>
          <p:cNvSpPr txBox="1"/>
          <p:nvPr/>
        </p:nvSpPr>
        <p:spPr>
          <a:xfrm>
            <a:off x="1970201" y="2712721"/>
            <a:ext cx="1766509" cy="338554"/>
          </a:xfrm>
          <a:prstGeom prst="rect">
            <a:avLst/>
          </a:prstGeom>
          <a:noFill/>
        </p:spPr>
        <p:txBody>
          <a:bodyPr wrap="none" rtlCol="0">
            <a:spAutoFit/>
          </a:bodyPr>
          <a:lstStyle/>
          <a:p>
            <a:r>
              <a:rPr lang="en-US" sz="1600" dirty="0"/>
              <a:t>Phishing </a:t>
            </a:r>
            <a:r>
              <a:rPr lang="en-US" sz="1600" dirty="0" err="1"/>
              <a:t>simulaties</a:t>
            </a:r>
            <a:endParaRPr lang="en-US" sz="1600" dirty="0"/>
          </a:p>
        </p:txBody>
      </p:sp>
      <p:sp>
        <p:nvSpPr>
          <p:cNvPr id="10" name="TextBox 9">
            <a:extLst>
              <a:ext uri="{FF2B5EF4-FFF2-40B4-BE49-F238E27FC236}">
                <a16:creationId xmlns:a16="http://schemas.microsoft.com/office/drawing/2014/main" id="{F613752A-44A0-C2F4-1156-7F992203CE96}"/>
              </a:ext>
            </a:extLst>
          </p:cNvPr>
          <p:cNvSpPr txBox="1"/>
          <p:nvPr/>
        </p:nvSpPr>
        <p:spPr>
          <a:xfrm>
            <a:off x="1970200" y="4069170"/>
            <a:ext cx="1666034" cy="338554"/>
          </a:xfrm>
          <a:prstGeom prst="rect">
            <a:avLst/>
          </a:prstGeom>
          <a:noFill/>
        </p:spPr>
        <p:txBody>
          <a:bodyPr wrap="none" rtlCol="0">
            <a:spAutoFit/>
          </a:bodyPr>
          <a:lstStyle/>
          <a:p>
            <a:r>
              <a:rPr lang="en-US" sz="1600" dirty="0"/>
              <a:t>Incident response</a:t>
            </a:r>
          </a:p>
        </p:txBody>
      </p:sp>
      <p:sp>
        <p:nvSpPr>
          <p:cNvPr id="11" name="TextBox 10">
            <a:extLst>
              <a:ext uri="{FF2B5EF4-FFF2-40B4-BE49-F238E27FC236}">
                <a16:creationId xmlns:a16="http://schemas.microsoft.com/office/drawing/2014/main" id="{7A2BF2CE-F349-FE5C-C1DD-CEE45B02665B}"/>
              </a:ext>
            </a:extLst>
          </p:cNvPr>
          <p:cNvSpPr txBox="1"/>
          <p:nvPr/>
        </p:nvSpPr>
        <p:spPr>
          <a:xfrm>
            <a:off x="4045071" y="1154223"/>
            <a:ext cx="177362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In- </a:t>
            </a:r>
            <a:r>
              <a:rPr lang="en-US" sz="1600" dirty="0" err="1"/>
              <a:t>en</a:t>
            </a:r>
            <a:r>
              <a:rPr lang="en-US" sz="1600" dirty="0"/>
              <a:t> </a:t>
            </a:r>
            <a:r>
              <a:rPr lang="en-US" sz="1600" dirty="0" err="1"/>
              <a:t>uitdienst</a:t>
            </a:r>
            <a:r>
              <a:rPr lang="en-US" sz="1600" dirty="0"/>
              <a:t> procedures</a:t>
            </a:r>
          </a:p>
        </p:txBody>
      </p:sp>
      <p:sp>
        <p:nvSpPr>
          <p:cNvPr id="12" name="TextBox 11">
            <a:extLst>
              <a:ext uri="{FF2B5EF4-FFF2-40B4-BE49-F238E27FC236}">
                <a16:creationId xmlns:a16="http://schemas.microsoft.com/office/drawing/2014/main" id="{5AFE5FE4-8412-0C22-A2F9-ADEF6F7D1359}"/>
              </a:ext>
            </a:extLst>
          </p:cNvPr>
          <p:cNvSpPr txBox="1"/>
          <p:nvPr/>
        </p:nvSpPr>
        <p:spPr>
          <a:xfrm>
            <a:off x="4045072" y="2712721"/>
            <a:ext cx="1705916" cy="338554"/>
          </a:xfrm>
          <a:prstGeom prst="rect">
            <a:avLst/>
          </a:prstGeom>
          <a:noFill/>
        </p:spPr>
        <p:txBody>
          <a:bodyPr wrap="none" rtlCol="0">
            <a:spAutoFit/>
          </a:bodyPr>
          <a:lstStyle/>
          <a:p>
            <a:r>
              <a:rPr lang="en-US" sz="1600" dirty="0"/>
              <a:t>Compliancy audits</a:t>
            </a:r>
          </a:p>
        </p:txBody>
      </p:sp>
      <p:sp>
        <p:nvSpPr>
          <p:cNvPr id="13" name="TextBox 12">
            <a:extLst>
              <a:ext uri="{FF2B5EF4-FFF2-40B4-BE49-F238E27FC236}">
                <a16:creationId xmlns:a16="http://schemas.microsoft.com/office/drawing/2014/main" id="{60ED1912-491F-DC9C-40F9-7364F1510D04}"/>
              </a:ext>
            </a:extLst>
          </p:cNvPr>
          <p:cNvSpPr txBox="1"/>
          <p:nvPr/>
        </p:nvSpPr>
        <p:spPr>
          <a:xfrm>
            <a:off x="4216040" y="4090602"/>
            <a:ext cx="1118319" cy="338554"/>
          </a:xfrm>
          <a:prstGeom prst="rect">
            <a:avLst/>
          </a:prstGeom>
          <a:noFill/>
        </p:spPr>
        <p:txBody>
          <a:bodyPr wrap="none" rtlCol="0">
            <a:spAutoFit/>
          </a:bodyPr>
          <a:lstStyle/>
          <a:p>
            <a:r>
              <a:rPr lang="en-US" sz="1600" dirty="0"/>
              <a:t>PDCA-cycle</a:t>
            </a:r>
          </a:p>
        </p:txBody>
      </p:sp>
      <p:sp>
        <p:nvSpPr>
          <p:cNvPr id="14" name="TextBox 13">
            <a:extLst>
              <a:ext uri="{FF2B5EF4-FFF2-40B4-BE49-F238E27FC236}">
                <a16:creationId xmlns:a16="http://schemas.microsoft.com/office/drawing/2014/main" id="{4B277453-BC09-CF49-160D-6D8A4A80C636}"/>
              </a:ext>
            </a:extLst>
          </p:cNvPr>
          <p:cNvSpPr txBox="1"/>
          <p:nvPr/>
        </p:nvSpPr>
        <p:spPr>
          <a:xfrm>
            <a:off x="6493151" y="1220074"/>
            <a:ext cx="832664" cy="338554"/>
          </a:xfrm>
          <a:prstGeom prst="rect">
            <a:avLst/>
          </a:prstGeom>
          <a:noFill/>
        </p:spPr>
        <p:txBody>
          <a:bodyPr wrap="none" rtlCol="0">
            <a:spAutoFit/>
          </a:bodyPr>
          <a:lstStyle/>
          <a:p>
            <a:r>
              <a:rPr lang="en-US" sz="1600" dirty="0"/>
              <a:t>Firewall</a:t>
            </a:r>
          </a:p>
        </p:txBody>
      </p:sp>
      <p:sp>
        <p:nvSpPr>
          <p:cNvPr id="15" name="TextBox 14">
            <a:extLst>
              <a:ext uri="{FF2B5EF4-FFF2-40B4-BE49-F238E27FC236}">
                <a16:creationId xmlns:a16="http://schemas.microsoft.com/office/drawing/2014/main" id="{5F2E1AC0-42D5-FD46-D407-7F7DE95B3A75}"/>
              </a:ext>
            </a:extLst>
          </p:cNvPr>
          <p:cNvSpPr txBox="1"/>
          <p:nvPr/>
        </p:nvSpPr>
        <p:spPr>
          <a:xfrm>
            <a:off x="6021451" y="2712721"/>
            <a:ext cx="1776064" cy="338554"/>
          </a:xfrm>
          <a:prstGeom prst="rect">
            <a:avLst/>
          </a:prstGeom>
          <a:noFill/>
        </p:spPr>
        <p:txBody>
          <a:bodyPr wrap="none" rtlCol="0">
            <a:spAutoFit/>
          </a:bodyPr>
          <a:lstStyle/>
          <a:p>
            <a:r>
              <a:rPr lang="en-US" sz="1600" dirty="0"/>
              <a:t>Intrusion detection</a:t>
            </a:r>
          </a:p>
        </p:txBody>
      </p:sp>
      <p:sp>
        <p:nvSpPr>
          <p:cNvPr id="16" name="TextBox 15">
            <a:extLst>
              <a:ext uri="{FF2B5EF4-FFF2-40B4-BE49-F238E27FC236}">
                <a16:creationId xmlns:a16="http://schemas.microsoft.com/office/drawing/2014/main" id="{94A0F78D-F343-5175-1C6C-B45DDBA7C686}"/>
              </a:ext>
            </a:extLst>
          </p:cNvPr>
          <p:cNvSpPr txBox="1"/>
          <p:nvPr/>
        </p:nvSpPr>
        <p:spPr>
          <a:xfrm>
            <a:off x="6076466" y="4069170"/>
            <a:ext cx="1666034" cy="338554"/>
          </a:xfrm>
          <a:prstGeom prst="rect">
            <a:avLst/>
          </a:prstGeom>
          <a:noFill/>
        </p:spPr>
        <p:txBody>
          <a:bodyPr wrap="none" rtlCol="0">
            <a:spAutoFit/>
          </a:bodyPr>
          <a:lstStyle/>
          <a:p>
            <a:r>
              <a:rPr lang="en-US" sz="1600" dirty="0"/>
              <a:t>Disaster recovery</a:t>
            </a:r>
          </a:p>
        </p:txBody>
      </p:sp>
    </p:spTree>
    <p:extLst>
      <p:ext uri="{BB962C8B-B14F-4D97-AF65-F5344CB8AC3E}">
        <p14:creationId xmlns:p14="http://schemas.microsoft.com/office/powerpoint/2010/main" val="24798337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360 powerpoint basis_breed" id="{E91D6850-4A2F-4892-8ADE-C478C8D81564}" vid="{360E7693-7DC4-4CDC-A443-722173E79B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07E3A6F7B86B458048B4A26ED9D31E" ma:contentTypeVersion="16" ma:contentTypeDescription="Create a new document." ma:contentTypeScope="" ma:versionID="c69b556879f2b0867fcf558265da7a68">
  <xsd:schema xmlns:xsd="http://www.w3.org/2001/XMLSchema" xmlns:xs="http://www.w3.org/2001/XMLSchema" xmlns:p="http://schemas.microsoft.com/office/2006/metadata/properties" xmlns:ns2="33d5fec3-4646-4b91-bf61-2f8f8f0a9a4a" xmlns:ns3="98fc2c15-0383-40a8-9dc6-f7ccdedbe4c0" targetNamespace="http://schemas.microsoft.com/office/2006/metadata/properties" ma:root="true" ma:fieldsID="685cd54702b86e034546101b0567383e" ns2:_="" ns3:_="">
    <xsd:import namespace="33d5fec3-4646-4b91-bf61-2f8f8f0a9a4a"/>
    <xsd:import namespace="98fc2c15-0383-40a8-9dc6-f7ccdedbe4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5fec3-4646-4b91-bf61-2f8f8f0a9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47ae8d-c915-40e1-801e-7c07dfb3d3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fc2c15-0383-40a8-9dc6-f7ccdedbe4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e20f77-3fc2-4187-b992-38f8d0445748}" ma:internalName="TaxCatchAll" ma:showField="CatchAllData" ma:web="98fc2c15-0383-40a8-9dc6-f7ccdedbe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d5fec3-4646-4b91-bf61-2f8f8f0a9a4a">
      <Terms xmlns="http://schemas.microsoft.com/office/infopath/2007/PartnerControls"/>
    </lcf76f155ced4ddcb4097134ff3c332f>
    <TaxCatchAll xmlns="98fc2c15-0383-40a8-9dc6-f7ccdedbe4c0" xsi:nil="true"/>
  </documentManagement>
</p:properties>
</file>

<file path=customXml/itemProps1.xml><?xml version="1.0" encoding="utf-8"?>
<ds:datastoreItem xmlns:ds="http://schemas.openxmlformats.org/officeDocument/2006/customXml" ds:itemID="{899D30E6-9650-4AFB-A6EE-047F9DAF5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5fec3-4646-4b91-bf61-2f8f8f0a9a4a"/>
    <ds:schemaRef ds:uri="98fc2c15-0383-40a8-9dc6-f7ccdedbe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69BBD9-80F5-4D43-A8A8-D6336EDB53AB}">
  <ds:schemaRefs>
    <ds:schemaRef ds:uri="http://schemas.microsoft.com/sharepoint/v3/contenttype/forms"/>
  </ds:schemaRefs>
</ds:datastoreItem>
</file>

<file path=customXml/itemProps3.xml><?xml version="1.0" encoding="utf-8"?>
<ds:datastoreItem xmlns:ds="http://schemas.openxmlformats.org/officeDocument/2006/customXml" ds:itemID="{D57DC44A-7F86-4319-9C07-72170DC2D54A}">
  <ds:schemaRefs>
    <ds:schemaRef ds:uri="http://schemas.microsoft.com/office/2006/documentManagement/types"/>
    <ds:schemaRef ds:uri="33d5fec3-4646-4b91-bf61-2f8f8f0a9a4a"/>
    <ds:schemaRef ds:uri="http://purl.org/dc/elements/1.1/"/>
    <ds:schemaRef ds:uri="http://schemas.microsoft.com/office/2006/metadata/properties"/>
    <ds:schemaRef ds:uri="98fc2c15-0383-40a8-9dc6-f7ccdedbe4c0"/>
    <ds:schemaRef ds:uri="http://www.w3.org/XML/1998/namespace"/>
    <ds:schemaRef ds:uri="http://schemas.openxmlformats.org/package/2006/metadata/core-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G360 powerpoint basis_breed</Template>
  <TotalTime>918</TotalTime>
  <Words>1016</Words>
  <Application>Microsoft Macintosh PowerPoint</Application>
  <PresentationFormat>On-screen Show (16:9)</PresentationFormat>
  <Paragraphs>145</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Raleway</vt:lpstr>
      <vt:lpstr>Raleway Medium</vt:lpstr>
      <vt:lpstr>Raleway SemiBold</vt:lpstr>
      <vt:lpstr>Kantoorthema</vt:lpstr>
      <vt:lpstr>9-vlaksmodel workshop</vt:lpstr>
      <vt:lpstr>Ons doel is de rechtvaardigheid op de digitale infrastructuur te vergroten</vt:lpstr>
      <vt:lpstr>Inhoudsopgave</vt:lpstr>
      <vt:lpstr>Welkom!</vt:lpstr>
      <vt:lpstr>Oorsprong</vt:lpstr>
      <vt:lpstr>Informatiebeveiliging</vt:lpstr>
      <vt:lpstr>PowerPoint Presentation</vt:lpstr>
      <vt:lpstr>Risicobeheersing</vt:lpstr>
      <vt:lpstr>PowerPoint Presentation</vt:lpstr>
      <vt:lpstr>Voordat je het 9-vlaksmodel invult, vraag jezelf het volgende af</vt:lpstr>
      <vt:lpstr>Veel succes!</vt:lpstr>
      <vt:lpstr>PowerPoint Presentation</vt:lpstr>
    </vt:vector>
  </TitlesOfParts>
  <Company>Intermax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CENTRALE SECURITY PLATFORM</dc:title>
  <dc:creator>Jan Martijn Broekhof</dc:creator>
  <cp:lastModifiedBy>Jan Martijn Broekhof</cp:lastModifiedBy>
  <cp:revision>100</cp:revision>
  <cp:lastPrinted>2016-05-24T14:02:21Z</cp:lastPrinted>
  <dcterms:created xsi:type="dcterms:W3CDTF">2016-02-18T12:37:46Z</dcterms:created>
  <dcterms:modified xsi:type="dcterms:W3CDTF">2023-02-22T16:33:16Z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0x010100BC07E3A6F7B86B458048B4A26ED9D31E</vt:lpwstr>
  </property>
</Properties>
</file>